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8" r:id="rId5"/>
    <p:sldId id="261" r:id="rId6"/>
    <p:sldId id="262" r:id="rId7"/>
    <p:sldId id="269" r:id="rId8"/>
    <p:sldId id="268" r:id="rId9"/>
    <p:sldId id="263" r:id="rId10"/>
    <p:sldId id="264" r:id="rId11"/>
    <p:sldId id="267" r:id="rId12"/>
    <p:sldId id="266" r:id="rId13"/>
  </p:sldIdLst>
  <p:sldSz cx="12192000" cy="6858000"/>
  <p:notesSz cx="6889750" cy="100187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BFDFBFB-90D0-4008-A209-857D24A209CD}" type="datetimeFigureOut">
              <a:rPr lang="it-IT" smtClean="0"/>
              <a:t>08/02/2021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2600849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BFDFBFB-90D0-4008-A209-857D24A209CD}" type="datetimeFigureOut">
              <a:rPr lang="it-IT" smtClean="0"/>
              <a:t>08/02/2021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1115800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BFDFBFB-90D0-4008-A209-857D24A209CD}" type="datetimeFigureOut">
              <a:rPr lang="it-IT" smtClean="0"/>
              <a:t>08/02/2021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147681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BFDFBFB-90D0-4008-A209-857D24A209CD}" type="datetimeFigureOut">
              <a:rPr lang="it-IT" smtClean="0"/>
              <a:t>08/02/2021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1029349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8BFDFBFB-90D0-4008-A209-857D24A209CD}" type="datetimeFigureOut">
              <a:rPr lang="it-IT" smtClean="0"/>
              <a:t>08/02/2021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1240706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BFDFBFB-90D0-4008-A209-857D24A209CD}" type="datetimeFigureOut">
              <a:rPr lang="it-IT" smtClean="0"/>
              <a:t>08/02/2021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207459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BFDFBFB-90D0-4008-A209-857D24A209CD}" type="datetimeFigureOut">
              <a:rPr lang="it-IT" smtClean="0"/>
              <a:t>08/02/2021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3445829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BFDFBFB-90D0-4008-A209-857D24A209CD}" type="datetimeFigureOut">
              <a:rPr lang="it-IT" smtClean="0"/>
              <a:t>08/02/2021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3437332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BFDFBFB-90D0-4008-A209-857D24A209CD}" type="datetimeFigureOut">
              <a:rPr lang="it-IT" smtClean="0"/>
              <a:t>08/02/2021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479528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BFDFBFB-90D0-4008-A209-857D24A209CD}" type="datetimeFigureOut">
              <a:rPr lang="it-IT" smtClean="0"/>
              <a:t>08/02/2021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1356081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8BFDFBFB-90D0-4008-A209-857D24A209CD}" type="datetimeFigureOut">
              <a:rPr lang="it-IT" smtClean="0"/>
              <a:t>08/02/2021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C6111D-C41C-4DBE-BB05-74642D6FA6FD}" type="slidenum">
              <a:rPr lang="it-IT" smtClean="0"/>
              <a:t>‹N›</a:t>
            </a:fld>
            <a:endParaRPr lang="it-IT"/>
          </a:p>
        </p:txBody>
      </p:sp>
    </p:spTree>
    <p:extLst>
      <p:ext uri="{BB962C8B-B14F-4D97-AF65-F5344CB8AC3E}">
        <p14:creationId xmlns:p14="http://schemas.microsoft.com/office/powerpoint/2010/main" val="1208914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FDFBFB-90D0-4008-A209-857D24A209CD}" type="datetimeFigureOut">
              <a:rPr lang="it-IT" smtClean="0"/>
              <a:t>08/02/2021</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C6111D-C41C-4DBE-BB05-74642D6FA6FD}" type="slidenum">
              <a:rPr lang="it-IT" smtClean="0"/>
              <a:t>‹N›</a:t>
            </a:fld>
            <a:endParaRPr lang="it-IT"/>
          </a:p>
        </p:txBody>
      </p:sp>
    </p:spTree>
    <p:extLst>
      <p:ext uri="{BB962C8B-B14F-4D97-AF65-F5344CB8AC3E}">
        <p14:creationId xmlns:p14="http://schemas.microsoft.com/office/powerpoint/2010/main" val="39597658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unich.it/news/conferenza-stampa-sui-progetti-erasmus-presentati-dalla-dannunzio" TargetMode="External"/><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hyperlink" Target="https://youtu.be/gOt4nMTb_MA?fbclid=IwAR04wmhIGxk4SccNYST2MobQsadk6eYKLBVG95DbcqkJZz45mqbTfBQ-z0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Massive_open_online_course#cite_note-1" TargetMode="External"/><Relationship Id="rId2" Type="http://schemas.openxmlformats.org/officeDocument/2006/relationships/image" Target="../media/image1.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961029" y="198372"/>
            <a:ext cx="6678303" cy="1353315"/>
          </a:xfrm>
          <a:prstGeom prst="rect">
            <a:avLst/>
          </a:prstGeom>
          <a:ln>
            <a:solidFill>
              <a:srgbClr val="FF0000"/>
            </a:solidFill>
          </a:ln>
        </p:spPr>
      </p:pic>
      <p:sp>
        <p:nvSpPr>
          <p:cNvPr id="5" name="CasellaDiTesto 4"/>
          <p:cNvSpPr txBox="1"/>
          <p:nvPr/>
        </p:nvSpPr>
        <p:spPr>
          <a:xfrm>
            <a:off x="2811438" y="3043451"/>
            <a:ext cx="6919415" cy="1938992"/>
          </a:xfrm>
          <a:prstGeom prst="rect">
            <a:avLst/>
          </a:prstGeom>
          <a:noFill/>
          <a:ln>
            <a:solidFill>
              <a:srgbClr val="FF0000"/>
            </a:solidFill>
          </a:ln>
        </p:spPr>
        <p:txBody>
          <a:bodyPr wrap="square" rtlCol="0">
            <a:spAutoFit/>
          </a:bodyPr>
          <a:lstStyle/>
          <a:p>
            <a:pPr algn="ctr"/>
            <a:r>
              <a:rPr lang="it-IT" sz="6000" dirty="0" smtClean="0">
                <a:solidFill>
                  <a:srgbClr val="002060"/>
                </a:solidFill>
              </a:rPr>
              <a:t>The PICASP Project </a:t>
            </a:r>
            <a:r>
              <a:rPr lang="it-IT" sz="6000" dirty="0" err="1" smtClean="0">
                <a:solidFill>
                  <a:srgbClr val="002060"/>
                </a:solidFill>
              </a:rPr>
              <a:t>Aims</a:t>
            </a:r>
            <a:r>
              <a:rPr lang="it-IT" sz="6000" dirty="0" smtClean="0">
                <a:solidFill>
                  <a:srgbClr val="002060"/>
                </a:solidFill>
              </a:rPr>
              <a:t> and </a:t>
            </a:r>
            <a:r>
              <a:rPr lang="it-IT" sz="6000" dirty="0" err="1" smtClean="0">
                <a:solidFill>
                  <a:srgbClr val="002060"/>
                </a:solidFill>
              </a:rPr>
              <a:t>Issues</a:t>
            </a:r>
            <a:endParaRPr lang="it-IT" sz="6000" dirty="0">
              <a:solidFill>
                <a:srgbClr val="002060"/>
              </a:solidFill>
            </a:endParaRPr>
          </a:p>
        </p:txBody>
      </p:sp>
      <p:sp>
        <p:nvSpPr>
          <p:cNvPr id="2" name="CasellaDiTesto 1"/>
          <p:cNvSpPr txBox="1"/>
          <p:nvPr/>
        </p:nvSpPr>
        <p:spPr>
          <a:xfrm>
            <a:off x="849003" y="5841242"/>
            <a:ext cx="3924870" cy="369332"/>
          </a:xfrm>
          <a:prstGeom prst="rect">
            <a:avLst/>
          </a:prstGeom>
          <a:noFill/>
        </p:spPr>
        <p:txBody>
          <a:bodyPr wrap="square" rtlCol="0">
            <a:spAutoFit/>
          </a:bodyPr>
          <a:lstStyle/>
          <a:p>
            <a:r>
              <a:rPr lang="it-IT" b="1" dirty="0">
                <a:solidFill>
                  <a:srgbClr val="002060"/>
                </a:solidFill>
              </a:rPr>
              <a:t>m</a:t>
            </a:r>
            <a:r>
              <a:rPr lang="it-IT" b="1" dirty="0" smtClean="0">
                <a:solidFill>
                  <a:srgbClr val="002060"/>
                </a:solidFill>
              </a:rPr>
              <a:t>assimo.bianchi@unibo.it</a:t>
            </a:r>
            <a:endParaRPr lang="it-IT" b="1" dirty="0">
              <a:solidFill>
                <a:srgbClr val="002060"/>
              </a:solidFill>
            </a:endParaRPr>
          </a:p>
        </p:txBody>
      </p:sp>
    </p:spTree>
    <p:extLst>
      <p:ext uri="{BB962C8B-B14F-4D97-AF65-F5344CB8AC3E}">
        <p14:creationId xmlns:p14="http://schemas.microsoft.com/office/powerpoint/2010/main" val="1984267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7001301" y="1"/>
            <a:ext cx="5190699" cy="914400"/>
          </a:xfrm>
          <a:prstGeom prst="rect">
            <a:avLst/>
          </a:prstGeom>
          <a:ln>
            <a:solidFill>
              <a:srgbClr val="FF0000"/>
            </a:solidFill>
          </a:ln>
        </p:spPr>
      </p:pic>
      <p:sp>
        <p:nvSpPr>
          <p:cNvPr id="3" name="Rettangolo 2"/>
          <p:cNvSpPr/>
          <p:nvPr/>
        </p:nvSpPr>
        <p:spPr>
          <a:xfrm>
            <a:off x="477672" y="1638954"/>
            <a:ext cx="11382232" cy="4985980"/>
          </a:xfrm>
          <a:prstGeom prst="rect">
            <a:avLst/>
          </a:prstGeom>
          <a:ln>
            <a:solidFill>
              <a:srgbClr val="FF0000"/>
            </a:solidFill>
          </a:ln>
        </p:spPr>
        <p:txBody>
          <a:bodyPr wrap="square">
            <a:spAutoFit/>
          </a:bodyPr>
          <a:lstStyle/>
          <a:p>
            <a:r>
              <a:rPr lang="en-GB" sz="2000" dirty="0">
                <a:solidFill>
                  <a:srgbClr val="002060"/>
                </a:solidFill>
              </a:rPr>
              <a:t>The main </a:t>
            </a:r>
            <a:r>
              <a:rPr lang="en-GB" sz="2000" dirty="0" smtClean="0">
                <a:solidFill>
                  <a:srgbClr val="002060"/>
                </a:solidFill>
              </a:rPr>
              <a:t>objective of this WP are to </a:t>
            </a:r>
            <a:r>
              <a:rPr lang="en-GB" sz="2000" dirty="0">
                <a:solidFill>
                  <a:srgbClr val="002060"/>
                </a:solidFill>
              </a:rPr>
              <a:t>ensure </a:t>
            </a:r>
            <a:endParaRPr lang="en-GB" sz="2000" dirty="0" smtClean="0">
              <a:solidFill>
                <a:srgbClr val="002060"/>
              </a:solidFill>
            </a:endParaRPr>
          </a:p>
          <a:p>
            <a:pPr marL="285750" indent="-285750">
              <a:buFont typeface="Arial" panose="020B0604020202020204" pitchFamily="34" charset="0"/>
              <a:buChar char="•"/>
            </a:pPr>
            <a:r>
              <a:rPr lang="en-GB" sz="2000" dirty="0" smtClean="0">
                <a:solidFill>
                  <a:srgbClr val="002060"/>
                </a:solidFill>
              </a:rPr>
              <a:t>the </a:t>
            </a:r>
            <a:r>
              <a:rPr lang="en-GB" sz="2000" dirty="0">
                <a:solidFill>
                  <a:srgbClr val="002060"/>
                </a:solidFill>
              </a:rPr>
              <a:t>general spreading of the project’s </a:t>
            </a:r>
            <a:r>
              <a:rPr lang="en-GB" sz="2000" dirty="0" smtClean="0">
                <a:solidFill>
                  <a:srgbClr val="002060"/>
                </a:solidFill>
              </a:rPr>
              <a:t>information</a:t>
            </a:r>
          </a:p>
          <a:p>
            <a:pPr marL="285750" indent="-285750">
              <a:buFont typeface="Arial" panose="020B0604020202020204" pitchFamily="34" charset="0"/>
              <a:buChar char="•"/>
            </a:pPr>
            <a:r>
              <a:rPr lang="en-GB" sz="2000" dirty="0" smtClean="0">
                <a:solidFill>
                  <a:srgbClr val="002060"/>
                </a:solidFill>
              </a:rPr>
              <a:t>the </a:t>
            </a:r>
            <a:r>
              <a:rPr lang="en-GB" sz="2000" dirty="0">
                <a:solidFill>
                  <a:srgbClr val="002060"/>
                </a:solidFill>
              </a:rPr>
              <a:t>extension of awareness about the project’s </a:t>
            </a:r>
            <a:r>
              <a:rPr lang="en-GB" sz="2000" dirty="0" smtClean="0">
                <a:solidFill>
                  <a:srgbClr val="002060"/>
                </a:solidFill>
              </a:rPr>
              <a:t>outcomes</a:t>
            </a:r>
          </a:p>
          <a:p>
            <a:pPr marL="285750" indent="-285750">
              <a:buFont typeface="Arial" panose="020B0604020202020204" pitchFamily="34" charset="0"/>
              <a:buChar char="•"/>
            </a:pPr>
            <a:r>
              <a:rPr lang="en-GB" sz="2000" dirty="0" smtClean="0">
                <a:solidFill>
                  <a:srgbClr val="002060"/>
                </a:solidFill>
              </a:rPr>
              <a:t>the </a:t>
            </a:r>
            <a:r>
              <a:rPr lang="en-GB" sz="2000" dirty="0">
                <a:solidFill>
                  <a:srgbClr val="002060"/>
                </a:solidFill>
              </a:rPr>
              <a:t>sustainability of project </a:t>
            </a:r>
            <a:r>
              <a:rPr lang="en-GB" sz="2000" dirty="0" smtClean="0">
                <a:solidFill>
                  <a:srgbClr val="002060"/>
                </a:solidFill>
              </a:rPr>
              <a:t>results</a:t>
            </a:r>
            <a:endParaRPr lang="it-IT" sz="2000" dirty="0">
              <a:solidFill>
                <a:srgbClr val="002060"/>
              </a:solidFill>
            </a:endParaRPr>
          </a:p>
          <a:p>
            <a:r>
              <a:rPr lang="en-GB" sz="2000" dirty="0">
                <a:solidFill>
                  <a:srgbClr val="002060"/>
                </a:solidFill>
              </a:rPr>
              <a:t>A variety of activities will be undertaken in order to </a:t>
            </a:r>
            <a:r>
              <a:rPr lang="en-GB" sz="2000" dirty="0" smtClean="0">
                <a:solidFill>
                  <a:srgbClr val="002060"/>
                </a:solidFill>
              </a:rPr>
              <a:t>fulfil these results</a:t>
            </a:r>
            <a:r>
              <a:rPr lang="en-GB" sz="2000" dirty="0">
                <a:solidFill>
                  <a:srgbClr val="002060"/>
                </a:solidFill>
              </a:rPr>
              <a:t>: </a:t>
            </a:r>
            <a:endParaRPr lang="en-GB" sz="2000" dirty="0" smtClean="0">
              <a:solidFill>
                <a:srgbClr val="002060"/>
              </a:solidFill>
            </a:endParaRPr>
          </a:p>
          <a:p>
            <a:pPr marL="285750" indent="-285750">
              <a:buFont typeface="Arial" panose="020B0604020202020204" pitchFamily="34" charset="0"/>
              <a:buChar char="•"/>
            </a:pPr>
            <a:r>
              <a:rPr lang="en-GB" sz="2000" dirty="0" smtClean="0">
                <a:solidFill>
                  <a:srgbClr val="002060"/>
                </a:solidFill>
              </a:rPr>
              <a:t>Development </a:t>
            </a:r>
            <a:r>
              <a:rPr lang="en-GB" sz="2000" dirty="0">
                <a:solidFill>
                  <a:srgbClr val="002060"/>
                </a:solidFill>
              </a:rPr>
              <a:t>of the dissemination plan </a:t>
            </a:r>
            <a:r>
              <a:rPr lang="en-GB" sz="2000" dirty="0" smtClean="0">
                <a:solidFill>
                  <a:srgbClr val="002060"/>
                </a:solidFill>
              </a:rPr>
              <a:t>with </a:t>
            </a:r>
            <a:r>
              <a:rPr lang="en-GB" sz="2000" dirty="0">
                <a:solidFill>
                  <a:srgbClr val="002060"/>
                </a:solidFill>
              </a:rPr>
              <a:t>the aim of making sure that the project values and outputs reach target groups and wider public. </a:t>
            </a:r>
            <a:endParaRPr lang="it-IT" sz="2000" dirty="0">
              <a:solidFill>
                <a:srgbClr val="002060"/>
              </a:solidFill>
            </a:endParaRPr>
          </a:p>
          <a:p>
            <a:pPr marL="285750" indent="-285750">
              <a:buFont typeface="Arial" panose="020B0604020202020204" pitchFamily="34" charset="0"/>
              <a:buChar char="•"/>
            </a:pPr>
            <a:r>
              <a:rPr lang="en-GB" sz="2000" dirty="0" smtClean="0">
                <a:solidFill>
                  <a:srgbClr val="002060"/>
                </a:solidFill>
              </a:rPr>
              <a:t>Dissemination </a:t>
            </a:r>
            <a:r>
              <a:rPr lang="en-GB" sz="2000" dirty="0">
                <a:solidFill>
                  <a:srgbClr val="002060"/>
                </a:solidFill>
              </a:rPr>
              <a:t>through Electronic Resources: these will be very useful to rise to announce our project, to give regular updates of the progress of master programme development, and get students interested in it. </a:t>
            </a:r>
            <a:endParaRPr lang="it-IT" sz="2000" dirty="0">
              <a:solidFill>
                <a:srgbClr val="002060"/>
              </a:solidFill>
            </a:endParaRPr>
          </a:p>
          <a:p>
            <a:pPr marL="285750" indent="-285750">
              <a:buFont typeface="Arial" panose="020B0604020202020204" pitchFamily="34" charset="0"/>
              <a:buChar char="•"/>
            </a:pPr>
            <a:r>
              <a:rPr lang="en-GB" sz="2000" dirty="0">
                <a:solidFill>
                  <a:srgbClr val="002060"/>
                </a:solidFill>
              </a:rPr>
              <a:t>PICASP official web site will be created by </a:t>
            </a:r>
            <a:r>
              <a:rPr lang="en-GB" sz="2000" dirty="0" err="1">
                <a:solidFill>
                  <a:srgbClr val="002060"/>
                </a:solidFill>
              </a:rPr>
              <a:t>UdA</a:t>
            </a:r>
            <a:r>
              <a:rPr lang="en-GB" sz="2000" dirty="0">
                <a:solidFill>
                  <a:srgbClr val="002060"/>
                </a:solidFill>
              </a:rPr>
              <a:t> and will contain information on project results, news, events, training materials, relevant documents, promotion material and not commercial fund raising tools.</a:t>
            </a:r>
            <a:endParaRPr lang="it-IT" sz="2000" dirty="0">
              <a:solidFill>
                <a:srgbClr val="002060"/>
              </a:solidFill>
            </a:endParaRPr>
          </a:p>
          <a:p>
            <a:pPr marL="285750" indent="-285750">
              <a:buFont typeface="Arial" panose="020B0604020202020204" pitchFamily="34" charset="0"/>
              <a:buChar char="•"/>
            </a:pPr>
            <a:r>
              <a:rPr lang="en-GB" sz="2000" dirty="0">
                <a:solidFill>
                  <a:srgbClr val="002060"/>
                </a:solidFill>
              </a:rPr>
              <a:t>The websites of the applicant and partner institutions will be maintained and provides information related to the project events. </a:t>
            </a:r>
            <a:endParaRPr lang="en-GB" sz="2000" dirty="0" smtClean="0">
              <a:solidFill>
                <a:srgbClr val="002060"/>
              </a:solidFill>
            </a:endParaRPr>
          </a:p>
          <a:p>
            <a:pPr marL="285750" indent="-285750">
              <a:buFont typeface="Arial" panose="020B0604020202020204" pitchFamily="34" charset="0"/>
              <a:buChar char="•"/>
            </a:pPr>
            <a:r>
              <a:rPr lang="en-GB" sz="2000" dirty="0" smtClean="0">
                <a:solidFill>
                  <a:srgbClr val="002060"/>
                </a:solidFill>
              </a:rPr>
              <a:t>Reports </a:t>
            </a:r>
            <a:r>
              <a:rPr lang="en-GB" sz="2000" dirty="0">
                <a:solidFill>
                  <a:srgbClr val="002060"/>
                </a:solidFill>
              </a:rPr>
              <a:t>and other document will be prepared on regular base and be posted on PICASP web site</a:t>
            </a:r>
            <a:endParaRPr lang="en-GB" sz="2800" dirty="0" smtClean="0">
              <a:solidFill>
                <a:srgbClr val="002060"/>
              </a:solidFill>
            </a:endParaRPr>
          </a:p>
        </p:txBody>
      </p:sp>
      <p:sp>
        <p:nvSpPr>
          <p:cNvPr id="4" name="CasellaDiTesto 3"/>
          <p:cNvSpPr txBox="1"/>
          <p:nvPr/>
        </p:nvSpPr>
        <p:spPr>
          <a:xfrm>
            <a:off x="477672" y="568792"/>
            <a:ext cx="6086902" cy="707886"/>
          </a:xfrm>
          <a:prstGeom prst="rect">
            <a:avLst/>
          </a:prstGeom>
          <a:noFill/>
          <a:ln>
            <a:solidFill>
              <a:srgbClr val="FF0000"/>
            </a:solidFill>
          </a:ln>
        </p:spPr>
        <p:txBody>
          <a:bodyPr wrap="square" rtlCol="0">
            <a:spAutoFit/>
          </a:bodyPr>
          <a:lstStyle/>
          <a:p>
            <a:r>
              <a:rPr lang="it-IT" sz="2000" b="1" dirty="0" smtClean="0">
                <a:solidFill>
                  <a:srgbClr val="002060"/>
                </a:solidFill>
              </a:rPr>
              <a:t>WP 4 </a:t>
            </a:r>
          </a:p>
          <a:p>
            <a:r>
              <a:rPr lang="it-IT" sz="2000" b="1" dirty="0" smtClean="0">
                <a:solidFill>
                  <a:srgbClr val="002060"/>
                </a:solidFill>
              </a:rPr>
              <a:t>DISSEMINATION AND EXPLOITATION    VSTU/SERINAR</a:t>
            </a:r>
            <a:endParaRPr lang="it-IT" sz="2000" b="1" dirty="0">
              <a:solidFill>
                <a:srgbClr val="002060"/>
              </a:solidFill>
            </a:endParaRPr>
          </a:p>
        </p:txBody>
      </p:sp>
    </p:spTree>
    <p:extLst>
      <p:ext uri="{BB962C8B-B14F-4D97-AF65-F5344CB8AC3E}">
        <p14:creationId xmlns:p14="http://schemas.microsoft.com/office/powerpoint/2010/main" val="3846004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884828" y="22878"/>
            <a:ext cx="10253162" cy="1123533"/>
          </a:xfrm>
          <a:prstGeom prst="rect">
            <a:avLst/>
          </a:prstGeom>
          <a:ln>
            <a:solidFill>
              <a:srgbClr val="FF0000"/>
            </a:solidFill>
          </a:ln>
        </p:spPr>
      </p:pic>
      <p:sp>
        <p:nvSpPr>
          <p:cNvPr id="3" name="CasellaDiTesto 2"/>
          <p:cNvSpPr txBox="1"/>
          <p:nvPr/>
        </p:nvSpPr>
        <p:spPr>
          <a:xfrm>
            <a:off x="1555845" y="1187355"/>
            <a:ext cx="8488908" cy="5170646"/>
          </a:xfrm>
          <a:prstGeom prst="rect">
            <a:avLst/>
          </a:prstGeom>
          <a:noFill/>
          <a:ln>
            <a:solidFill>
              <a:srgbClr val="FF0000"/>
            </a:solidFill>
          </a:ln>
        </p:spPr>
        <p:txBody>
          <a:bodyPr wrap="square" rtlCol="0">
            <a:spAutoFit/>
          </a:bodyPr>
          <a:lstStyle/>
          <a:p>
            <a:r>
              <a:rPr lang="it-IT" sz="1500" b="1" dirty="0" err="1" smtClean="0"/>
              <a:t>Dissemination</a:t>
            </a:r>
            <a:r>
              <a:rPr lang="it-IT" sz="1500" b="1" dirty="0" smtClean="0"/>
              <a:t> </a:t>
            </a:r>
            <a:r>
              <a:rPr lang="it-IT" sz="1500" b="1" dirty="0" err="1" smtClean="0"/>
              <a:t>Undertacken</a:t>
            </a:r>
            <a:r>
              <a:rPr lang="it-IT" sz="1500" b="1" dirty="0" smtClean="0"/>
              <a:t> </a:t>
            </a:r>
            <a:r>
              <a:rPr lang="it-IT" sz="1500" b="1" dirty="0" err="1" smtClean="0"/>
              <a:t>till</a:t>
            </a:r>
            <a:r>
              <a:rPr lang="it-IT" sz="1500" b="1" dirty="0" smtClean="0"/>
              <a:t> </a:t>
            </a:r>
            <a:r>
              <a:rPr lang="it-IT" sz="1500" b="1" dirty="0" err="1" smtClean="0"/>
              <a:t>now</a:t>
            </a:r>
            <a:r>
              <a:rPr lang="it-IT" sz="1500" b="1" dirty="0" smtClean="0"/>
              <a:t>:</a:t>
            </a:r>
          </a:p>
          <a:p>
            <a:endParaRPr lang="it-IT" sz="1500" b="1" dirty="0"/>
          </a:p>
          <a:p>
            <a:pPr marL="285750" indent="-285750">
              <a:buFont typeface="Arial" panose="020B0604020202020204" pitchFamily="34" charset="0"/>
              <a:buChar char="•"/>
            </a:pPr>
            <a:r>
              <a:rPr lang="it-IT" sz="1500" b="1" dirty="0" smtClean="0"/>
              <a:t>UDA – </a:t>
            </a:r>
          </a:p>
          <a:p>
            <a:pPr marL="1200150" lvl="2" indent="-285750">
              <a:buFont typeface="Arial" panose="020B0604020202020204" pitchFamily="34" charset="0"/>
              <a:buChar char="•"/>
            </a:pPr>
            <a:r>
              <a:rPr lang="it-IT" sz="1500" b="1" dirty="0" smtClean="0"/>
              <a:t>Press Conference</a:t>
            </a:r>
          </a:p>
          <a:p>
            <a:pPr marL="1657350" lvl="3" indent="-285750">
              <a:buFont typeface="Arial" panose="020B0604020202020204" pitchFamily="34" charset="0"/>
              <a:buChar char="•"/>
            </a:pPr>
            <a:r>
              <a:rPr lang="it-IT" sz="1500" b="1" dirty="0">
                <a:solidFill>
                  <a:srgbClr val="002060"/>
                </a:solidFill>
              </a:rPr>
              <a:t>- </a:t>
            </a:r>
            <a:r>
              <a:rPr lang="it-IT" sz="1500" b="1" u="sng" dirty="0">
                <a:solidFill>
                  <a:srgbClr val="002060"/>
                </a:solidFill>
                <a:hlinkClick r:id="rId3"/>
              </a:rPr>
              <a:t>https://</a:t>
            </a:r>
            <a:r>
              <a:rPr lang="it-IT" sz="1500" b="1" u="sng" dirty="0" smtClean="0">
                <a:solidFill>
                  <a:srgbClr val="002060"/>
                </a:solidFill>
                <a:hlinkClick r:id="rId3"/>
              </a:rPr>
              <a:t>www.unich.it/news/conferenza-stampa-sui-progetti-erasmus-presentati-dalla-dannunzio</a:t>
            </a:r>
            <a:endParaRPr lang="it-IT" sz="1500" b="1" u="sng" dirty="0" smtClean="0">
              <a:solidFill>
                <a:srgbClr val="002060"/>
              </a:solidFill>
            </a:endParaRPr>
          </a:p>
          <a:p>
            <a:pPr marL="1657350" lvl="3" indent="-285750">
              <a:buFont typeface="Arial" panose="020B0604020202020204" pitchFamily="34" charset="0"/>
              <a:buChar char="•"/>
            </a:pPr>
            <a:r>
              <a:rPr lang="it-IT" sz="1500" b="1" dirty="0">
                <a:solidFill>
                  <a:srgbClr val="002060"/>
                </a:solidFill>
              </a:rPr>
              <a:t>-</a:t>
            </a:r>
            <a:r>
              <a:rPr lang="it-IT" sz="1500" b="1" u="sng" dirty="0">
                <a:solidFill>
                  <a:srgbClr val="002060"/>
                </a:solidFill>
              </a:rPr>
              <a:t>https://www.ilcentro.it/.../</a:t>
            </a:r>
            <a:r>
              <a:rPr lang="it-IT" sz="1500" b="1" u="sng" dirty="0" smtClean="0">
                <a:solidFill>
                  <a:srgbClr val="002060"/>
                </a:solidFill>
              </a:rPr>
              <a:t>universit%</a:t>
            </a:r>
          </a:p>
          <a:p>
            <a:pPr marL="1657350" lvl="3" indent="-285750">
              <a:buFont typeface="Arial" panose="020B0604020202020204" pitchFamily="34" charset="0"/>
              <a:buChar char="•"/>
            </a:pPr>
            <a:r>
              <a:rPr lang="it-IT" sz="1500" b="1" dirty="0">
                <a:solidFill>
                  <a:srgbClr val="002060"/>
                </a:solidFill>
              </a:rPr>
              <a:t>-</a:t>
            </a:r>
            <a:r>
              <a:rPr lang="it-IT" sz="1500" b="1" u="sng" dirty="0">
                <a:solidFill>
                  <a:srgbClr val="002060"/>
                </a:solidFill>
                <a:hlinkClick r:id="rId4"/>
              </a:rPr>
              <a:t>https://youtu.be/gOt4nMTb_MA</a:t>
            </a:r>
            <a:endParaRPr lang="it-IT" sz="1500" b="1" dirty="0">
              <a:solidFill>
                <a:srgbClr val="002060"/>
              </a:solidFill>
            </a:endParaRPr>
          </a:p>
          <a:p>
            <a:pPr marL="1657350" lvl="3" indent="-285750">
              <a:buFont typeface="Arial" panose="020B0604020202020204" pitchFamily="34" charset="0"/>
              <a:buChar char="•"/>
            </a:pPr>
            <a:r>
              <a:rPr lang="it-IT" sz="1500" b="1" dirty="0">
                <a:solidFill>
                  <a:srgbClr val="002060"/>
                </a:solidFill>
              </a:rPr>
              <a:t>-</a:t>
            </a:r>
            <a:r>
              <a:rPr lang="it-IT" sz="1500" b="1" u="sng" dirty="0">
                <a:solidFill>
                  <a:srgbClr val="002060"/>
                </a:solidFill>
              </a:rPr>
              <a:t>https://</a:t>
            </a:r>
            <a:r>
              <a:rPr lang="it-IT" sz="1500" b="1" u="sng" dirty="0" smtClean="0">
                <a:solidFill>
                  <a:srgbClr val="002060"/>
                </a:solidFill>
              </a:rPr>
              <a:t>www.youtube.com/watch?v=gOt4nMTb_MA</a:t>
            </a:r>
            <a:endParaRPr lang="it-IT" sz="1500" b="1" dirty="0" smtClean="0">
              <a:solidFill>
                <a:srgbClr val="002060"/>
              </a:solidFill>
            </a:endParaRPr>
          </a:p>
          <a:p>
            <a:pPr marL="1200150" lvl="2" indent="-285750">
              <a:buFont typeface="Arial" panose="020B0604020202020204" pitchFamily="34" charset="0"/>
              <a:buChar char="•"/>
            </a:pPr>
            <a:r>
              <a:rPr lang="it-IT" sz="1500" b="1" dirty="0" err="1" smtClean="0"/>
              <a:t>Interproject</a:t>
            </a:r>
            <a:r>
              <a:rPr lang="it-IT" sz="1500" b="1" dirty="0" smtClean="0"/>
              <a:t> Meeting </a:t>
            </a:r>
          </a:p>
          <a:p>
            <a:pPr marL="285750" indent="-285750">
              <a:buFont typeface="Arial" panose="020B0604020202020204" pitchFamily="34" charset="0"/>
              <a:buChar char="•"/>
            </a:pPr>
            <a:r>
              <a:rPr lang="it-IT" sz="1500" b="1" dirty="0" smtClean="0"/>
              <a:t>Serinar –</a:t>
            </a:r>
          </a:p>
          <a:p>
            <a:pPr marL="742950" lvl="1" indent="-285750">
              <a:buFont typeface="Arial" panose="020B0604020202020204" pitchFamily="34" charset="0"/>
              <a:buChar char="•"/>
            </a:pPr>
            <a:r>
              <a:rPr lang="it-IT" sz="1500" b="1" dirty="0" smtClean="0"/>
              <a:t>Information </a:t>
            </a:r>
            <a:r>
              <a:rPr lang="it-IT" sz="1500" b="1" dirty="0" err="1" smtClean="0"/>
              <a:t>abot</a:t>
            </a:r>
            <a:r>
              <a:rPr lang="it-IT" sz="1500" b="1" dirty="0" smtClean="0"/>
              <a:t> the </a:t>
            </a:r>
            <a:r>
              <a:rPr lang="it-IT" sz="1500" b="1" dirty="0" err="1" smtClean="0"/>
              <a:t>project</a:t>
            </a:r>
            <a:r>
              <a:rPr lang="it-IT" sz="1500" b="1" dirty="0" smtClean="0"/>
              <a:t> in the Network of </a:t>
            </a:r>
            <a:r>
              <a:rPr lang="it-IT" sz="1500" b="1" dirty="0" err="1" smtClean="0"/>
              <a:t>Previous</a:t>
            </a:r>
            <a:r>
              <a:rPr lang="it-IT" sz="1500" b="1" dirty="0" smtClean="0"/>
              <a:t> SERINAR / UNIBO </a:t>
            </a:r>
            <a:r>
              <a:rPr lang="it-IT" sz="1500" b="1" dirty="0" err="1" smtClean="0"/>
              <a:t>Projects</a:t>
            </a:r>
            <a:r>
              <a:rPr lang="it-IT" sz="1500" b="1" dirty="0" smtClean="0"/>
              <a:t> (</a:t>
            </a:r>
          </a:p>
          <a:p>
            <a:pPr marL="742950" lvl="1" indent="-285750">
              <a:buFont typeface="Arial" panose="020B0604020202020204" pitchFamily="34" charset="0"/>
              <a:buChar char="•"/>
            </a:pPr>
            <a:r>
              <a:rPr lang="it-IT" sz="1500" b="1" dirty="0" smtClean="0"/>
              <a:t>Mail to the Azerbaijan </a:t>
            </a:r>
            <a:r>
              <a:rPr lang="it-IT" sz="1500" b="1" dirty="0" err="1" smtClean="0"/>
              <a:t>Embassy</a:t>
            </a:r>
            <a:r>
              <a:rPr lang="it-IT" sz="1500" b="1" dirty="0" smtClean="0"/>
              <a:t> of Rome (1)</a:t>
            </a:r>
          </a:p>
          <a:p>
            <a:pPr marL="742950" lvl="1" indent="-285750">
              <a:buFont typeface="Arial" panose="020B0604020202020204" pitchFamily="34" charset="0"/>
              <a:buChar char="•"/>
            </a:pPr>
            <a:r>
              <a:rPr lang="it-IT" sz="1500" b="1" dirty="0" smtClean="0"/>
              <a:t>Mail to </a:t>
            </a:r>
            <a:r>
              <a:rPr lang="it-IT" sz="1500" b="1" dirty="0" err="1" smtClean="0"/>
              <a:t>Members</a:t>
            </a:r>
            <a:r>
              <a:rPr lang="it-IT" sz="1500" b="1" dirty="0" smtClean="0"/>
              <a:t> of the </a:t>
            </a:r>
            <a:r>
              <a:rPr lang="it-IT" sz="1500" b="1" dirty="0" err="1" smtClean="0"/>
              <a:t>Italian</a:t>
            </a:r>
            <a:r>
              <a:rPr lang="it-IT" sz="1500" b="1" dirty="0" smtClean="0"/>
              <a:t> Academy of </a:t>
            </a:r>
            <a:r>
              <a:rPr lang="it-IT" sz="1500" b="1" dirty="0" err="1" smtClean="0"/>
              <a:t>Economics</a:t>
            </a:r>
            <a:r>
              <a:rPr lang="it-IT" sz="1500" b="1" dirty="0" smtClean="0"/>
              <a:t> AIDEA (67) </a:t>
            </a:r>
          </a:p>
          <a:p>
            <a:pPr marL="742950" lvl="1" indent="-285750">
              <a:buFont typeface="Arial" panose="020B0604020202020204" pitchFamily="34" charset="0"/>
              <a:buChar char="•"/>
            </a:pPr>
            <a:r>
              <a:rPr lang="it-IT" sz="1500" b="1" dirty="0" err="1" smtClean="0"/>
              <a:t>Mails</a:t>
            </a:r>
            <a:r>
              <a:rPr lang="it-IT" sz="1500" b="1" dirty="0" smtClean="0"/>
              <a:t> to SVIMAP Network (88)</a:t>
            </a:r>
          </a:p>
          <a:p>
            <a:pPr marL="742950" lvl="1" indent="-285750">
              <a:buFont typeface="Arial" panose="020B0604020202020204" pitchFamily="34" charset="0"/>
              <a:buChar char="•"/>
            </a:pPr>
            <a:r>
              <a:rPr lang="it-IT" sz="1500" b="1" dirty="0" err="1" smtClean="0"/>
              <a:t>Mails</a:t>
            </a:r>
            <a:r>
              <a:rPr lang="it-IT" sz="1500" b="1" dirty="0" smtClean="0"/>
              <a:t> to ASSIOA (78) </a:t>
            </a:r>
          </a:p>
          <a:p>
            <a:pPr marL="285750" indent="-285750">
              <a:buFont typeface="Arial" panose="020B0604020202020204" pitchFamily="34" charset="0"/>
              <a:buChar char="•"/>
            </a:pPr>
            <a:r>
              <a:rPr lang="it-IT" sz="1500" b="1" dirty="0" smtClean="0"/>
              <a:t>MB </a:t>
            </a:r>
          </a:p>
          <a:p>
            <a:pPr marL="742950" lvl="1" indent="-285750">
              <a:buFont typeface="Arial" panose="020B0604020202020204" pitchFamily="34" charset="0"/>
              <a:buChar char="•"/>
            </a:pPr>
            <a:r>
              <a:rPr lang="en-GB" sz="1500" b="1" dirty="0" smtClean="0"/>
              <a:t>The </a:t>
            </a:r>
            <a:r>
              <a:rPr lang="en-GB" sz="1500" b="1" dirty="0"/>
              <a:t>Sara’s Long Wave. </a:t>
            </a:r>
            <a:r>
              <a:rPr lang="it-IT" sz="1500" b="1" dirty="0" err="1" smtClean="0"/>
              <a:t>Introduction</a:t>
            </a:r>
            <a:r>
              <a:rPr lang="it-IT" sz="1500" b="1" dirty="0" smtClean="0"/>
              <a:t> to the  </a:t>
            </a:r>
            <a:r>
              <a:rPr lang="it-IT" sz="1500" b="1" dirty="0"/>
              <a:t>II </a:t>
            </a:r>
            <a:r>
              <a:rPr lang="it-IT" sz="1500" b="1" dirty="0" err="1" smtClean="0"/>
              <a:t>Vol</a:t>
            </a:r>
            <a:r>
              <a:rPr lang="it-IT" sz="1500" b="1" dirty="0" smtClean="0"/>
              <a:t> </a:t>
            </a:r>
            <a:r>
              <a:rPr lang="it-IT" sz="1500" b="1" dirty="0" err="1" smtClean="0"/>
              <a:t>Archaeologie</a:t>
            </a:r>
            <a:r>
              <a:rPr lang="it-IT" sz="1500" b="1" dirty="0"/>
              <a:t>. Una storia plurale. Studi e ricerche in memoria di Sara Santoro</a:t>
            </a:r>
            <a:r>
              <a:rPr lang="it-IT" sz="1500" b="1" dirty="0" smtClean="0"/>
              <a:t>. </a:t>
            </a:r>
            <a:r>
              <a:rPr lang="it-IT" sz="1500" b="1" dirty="0" err="1" smtClean="0"/>
              <a:t>Proceedings</a:t>
            </a:r>
            <a:r>
              <a:rPr lang="it-IT" sz="1500" b="1" dirty="0" smtClean="0"/>
              <a:t> , </a:t>
            </a:r>
            <a:r>
              <a:rPr lang="it-IT" sz="1500" b="1" dirty="0" err="1" smtClean="0"/>
              <a:t>University</a:t>
            </a:r>
            <a:r>
              <a:rPr lang="it-IT" sz="1500" b="1" dirty="0" smtClean="0"/>
              <a:t> </a:t>
            </a:r>
            <a:r>
              <a:rPr lang="it-IT" sz="1500" b="1" dirty="0"/>
              <a:t>D’Annunzio - Chieti 7-9 </a:t>
            </a:r>
            <a:r>
              <a:rPr lang="it-IT" sz="1500" b="1" dirty="0" err="1" smtClean="0"/>
              <a:t>November</a:t>
            </a:r>
            <a:r>
              <a:rPr lang="it-IT" sz="1500" b="1" dirty="0" smtClean="0"/>
              <a:t> </a:t>
            </a:r>
            <a:r>
              <a:rPr lang="it-IT" sz="1500" b="1" dirty="0"/>
              <a:t>2017 </a:t>
            </a:r>
            <a:r>
              <a:rPr lang="it-IT" sz="1500" b="1" dirty="0" smtClean="0"/>
              <a:t>(In </a:t>
            </a:r>
            <a:r>
              <a:rPr lang="it-IT" sz="1500" b="1" dirty="0" err="1" smtClean="0"/>
              <a:t>publishing</a:t>
            </a:r>
            <a:r>
              <a:rPr lang="it-IT" sz="1500" b="1" dirty="0" smtClean="0"/>
              <a:t>)</a:t>
            </a:r>
          </a:p>
          <a:p>
            <a:pPr marL="742950" lvl="1" indent="-285750">
              <a:buFont typeface="Arial" panose="020B0604020202020204" pitchFamily="34" charset="0"/>
              <a:buChar char="•"/>
            </a:pPr>
            <a:r>
              <a:rPr lang="it-IT" sz="1500" b="1" dirty="0" smtClean="0"/>
              <a:t>Le start up romagnole si specchiano nel Caspio ( </a:t>
            </a:r>
            <a:r>
              <a:rPr lang="it-IT" sz="1500" i="1" dirty="0" smtClean="0"/>
              <a:t>The start-up of Emilia Romagna </a:t>
            </a:r>
            <a:r>
              <a:rPr lang="it-IT" sz="1500" i="1" dirty="0" err="1" smtClean="0"/>
              <a:t>mirror</a:t>
            </a:r>
            <a:r>
              <a:rPr lang="it-IT" sz="1500" i="1" dirty="0" smtClean="0"/>
              <a:t> </a:t>
            </a:r>
            <a:r>
              <a:rPr lang="it-IT" sz="1500" i="1" dirty="0" err="1" smtClean="0"/>
              <a:t>themselves</a:t>
            </a:r>
            <a:r>
              <a:rPr lang="it-IT" sz="1500" i="1" dirty="0" smtClean="0"/>
              <a:t> in the </a:t>
            </a:r>
            <a:r>
              <a:rPr lang="it-IT" sz="1500" i="1" dirty="0" err="1" smtClean="0"/>
              <a:t>Caspian</a:t>
            </a:r>
            <a:r>
              <a:rPr lang="it-IT" sz="1500" i="1" dirty="0" smtClean="0"/>
              <a:t> Sea</a:t>
            </a:r>
            <a:r>
              <a:rPr lang="it-IT" sz="1500" b="1" dirty="0" smtClean="0"/>
              <a:t>). Resto del Carlino 26 </a:t>
            </a:r>
            <a:r>
              <a:rPr lang="it-IT" sz="1500" b="1" dirty="0" err="1" smtClean="0"/>
              <a:t>sett</a:t>
            </a:r>
            <a:r>
              <a:rPr lang="it-IT" sz="1500" b="1" dirty="0" smtClean="0"/>
              <a:t> 2020</a:t>
            </a:r>
          </a:p>
        </p:txBody>
      </p:sp>
    </p:spTree>
    <p:extLst>
      <p:ext uri="{BB962C8B-B14F-4D97-AF65-F5344CB8AC3E}">
        <p14:creationId xmlns:p14="http://schemas.microsoft.com/office/powerpoint/2010/main" val="1276772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6767013" y="36530"/>
            <a:ext cx="5190699" cy="568791"/>
          </a:xfrm>
          <a:prstGeom prst="rect">
            <a:avLst/>
          </a:prstGeom>
          <a:ln>
            <a:solidFill>
              <a:srgbClr val="FF0000"/>
            </a:solidFill>
          </a:ln>
        </p:spPr>
      </p:pic>
      <p:sp>
        <p:nvSpPr>
          <p:cNvPr id="4" name="CasellaDiTesto 3"/>
          <p:cNvSpPr txBox="1"/>
          <p:nvPr/>
        </p:nvSpPr>
        <p:spPr>
          <a:xfrm>
            <a:off x="477672" y="568792"/>
            <a:ext cx="6086902" cy="830997"/>
          </a:xfrm>
          <a:prstGeom prst="rect">
            <a:avLst/>
          </a:prstGeom>
          <a:noFill/>
          <a:ln>
            <a:solidFill>
              <a:srgbClr val="FF0000"/>
            </a:solidFill>
          </a:ln>
        </p:spPr>
        <p:txBody>
          <a:bodyPr wrap="square" rtlCol="0">
            <a:spAutoFit/>
          </a:bodyPr>
          <a:lstStyle/>
          <a:p>
            <a:r>
              <a:rPr lang="it-IT" sz="2400" b="1" dirty="0" smtClean="0">
                <a:solidFill>
                  <a:srgbClr val="002060"/>
                </a:solidFill>
              </a:rPr>
              <a:t>WP 5 </a:t>
            </a:r>
          </a:p>
          <a:p>
            <a:r>
              <a:rPr lang="en-GB" sz="2000" b="1" dirty="0" smtClean="0">
                <a:solidFill>
                  <a:srgbClr val="002060"/>
                </a:solidFill>
              </a:rPr>
              <a:t>PROJECT GOVERNANCE AND REPORTING    </a:t>
            </a:r>
            <a:r>
              <a:rPr lang="it-IT" sz="2400" b="1" dirty="0" smtClean="0">
                <a:solidFill>
                  <a:srgbClr val="002060"/>
                </a:solidFill>
              </a:rPr>
              <a:t>UDA</a:t>
            </a:r>
            <a:endParaRPr lang="it-IT" sz="2400" b="1" dirty="0">
              <a:solidFill>
                <a:srgbClr val="002060"/>
              </a:solidFill>
            </a:endParaRPr>
          </a:p>
        </p:txBody>
      </p:sp>
      <p:sp>
        <p:nvSpPr>
          <p:cNvPr id="5" name="Rettangolo 4"/>
          <p:cNvSpPr/>
          <p:nvPr/>
        </p:nvSpPr>
        <p:spPr>
          <a:xfrm>
            <a:off x="6701050" y="717984"/>
            <a:ext cx="5322627" cy="5755422"/>
          </a:xfrm>
          <a:prstGeom prst="rect">
            <a:avLst/>
          </a:prstGeom>
          <a:ln>
            <a:solidFill>
              <a:srgbClr val="FF0000"/>
            </a:solidFill>
          </a:ln>
        </p:spPr>
        <p:txBody>
          <a:bodyPr wrap="square">
            <a:spAutoFit/>
          </a:bodyPr>
          <a:lstStyle/>
          <a:p>
            <a:pPr>
              <a:spcAft>
                <a:spcPts val="0"/>
              </a:spcAft>
            </a:pPr>
            <a:r>
              <a:rPr lang="en-GB"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PBM is responsible for the whole project management process and for activities developed by all participants. Project Coordinator Indicated by the Grant Holder (GH) chairs the PMB formed by the </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Project Coordinator, the GH Financial Manager, the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representative</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of Partners and the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Leaders</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of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each</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WP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all</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appointed</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on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indication</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of Partners. </a:t>
            </a:r>
            <a:endParaRPr lang="it-IT"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it-IT" sz="1600" b="1" dirty="0" err="1"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All</a:t>
            </a:r>
            <a:r>
              <a:rPr lang="it-IT"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project</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Bodies</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will</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be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established</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in the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Kickoff</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Meeting. </a:t>
            </a:r>
            <a:endParaRPr lang="it-IT"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it-IT"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GH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will</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it-IT"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appoint</a:t>
            </a:r>
            <a:r>
              <a:rPr lang="it-IT"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the GHF. </a:t>
            </a:r>
            <a:endParaRPr lang="it-IT" sz="1600" b="1"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a:spcAft>
                <a:spcPts val="0"/>
              </a:spcAft>
            </a:pPr>
            <a:r>
              <a:rPr lang="en-GB"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Coordinating committee of the associates partners chaired by the Project Coordinator Is composed by representatives of non associate partners. Peer Committee Team  is composed  3 academic external members operating in the field of Management and Entrepreneurship nominated by the PC on indications of  the </a:t>
            </a:r>
            <a:r>
              <a:rPr lang="en-GB"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G.Holder</a:t>
            </a:r>
            <a:r>
              <a:rPr lang="en-GB"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which will appoint also the Chair of the PRT. To the activity of PRT could participate </a:t>
            </a:r>
            <a:r>
              <a:rPr lang="en-GB"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Projet</a:t>
            </a:r>
            <a:r>
              <a:rPr lang="en-GB"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Partners without the right to vote but only to refer about project activities </a:t>
            </a:r>
            <a:r>
              <a:rPr lang="en-GB"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if </a:t>
            </a:r>
            <a:r>
              <a:rPr lang="en-GB" sz="1600" b="1" dirty="0" err="1">
                <a:solidFill>
                  <a:srgbClr val="002060"/>
                </a:solidFill>
                <a:latin typeface="Calibri" panose="020F0502020204030204" pitchFamily="34" charset="0"/>
                <a:ea typeface="Calibri" panose="020F0502020204030204" pitchFamily="34" charset="0"/>
                <a:cs typeface="Times New Roman" panose="02020603050405020304" pitchFamily="18" charset="0"/>
              </a:rPr>
              <a:t>invitated</a:t>
            </a:r>
            <a:r>
              <a:rPr lang="en-GB"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 by </a:t>
            </a:r>
            <a:r>
              <a:rPr lang="it-IT" sz="1600" b="1"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PRT</a:t>
            </a:r>
            <a:endParaRPr lang="it-IT" sz="1600" b="1" dirty="0">
              <a:solidFill>
                <a:srgbClr val="002060"/>
              </a:solidFill>
              <a:latin typeface="Calibri" panose="020F0502020204030204" pitchFamily="34" charset="0"/>
              <a:ea typeface="Calibri" panose="020F0502020204030204" pitchFamily="34" charset="0"/>
              <a:cs typeface="Arial" panose="020B0604020202020204" pitchFamily="34" charset="0"/>
            </a:endParaRPr>
          </a:p>
          <a:p>
            <a:r>
              <a:rPr lang="en-GB" sz="1600"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PEB  is responsible for the execution and control of the project plan, the supporting educational and innovative activities, training, dissemination and budgets. PMB is the main decision making authority in charge to approve or disapprove any changes respect to the project plan, the budget, and the outcomes</a:t>
            </a:r>
            <a:endParaRPr lang="it-IT" sz="1600" b="1" dirty="0">
              <a:solidFill>
                <a:srgbClr val="002060"/>
              </a:solidFill>
            </a:endParaRPr>
          </a:p>
        </p:txBody>
      </p:sp>
      <p:pic>
        <p:nvPicPr>
          <p:cNvPr id="7" name="Immagine 6"/>
          <p:cNvPicPr/>
          <p:nvPr/>
        </p:nvPicPr>
        <p:blipFill rotWithShape="1">
          <a:blip r:embed="rId3">
            <a:extLst>
              <a:ext uri="{28A0092B-C50C-407E-A947-70E740481C1C}">
                <a14:useLocalDpi xmlns:a14="http://schemas.microsoft.com/office/drawing/2010/main" val="0"/>
              </a:ext>
            </a:extLst>
          </a:blip>
          <a:srcRect l="20702" r="37893" b="19917"/>
          <a:stretch/>
        </p:blipFill>
        <p:spPr bwMode="auto">
          <a:xfrm>
            <a:off x="791570" y="1623017"/>
            <a:ext cx="5377218" cy="5096610"/>
          </a:xfrm>
          <a:prstGeom prst="rect">
            <a:avLst/>
          </a:prstGeom>
          <a:noFill/>
          <a:ln>
            <a:solidFill>
              <a:schemeClr val="tx2"/>
            </a:solidFill>
          </a:ln>
          <a:extLst>
            <a:ext uri="{53640926-AAD7-44D8-BBD7-CCE9431645EC}">
              <a14:shadowObscured xmlns:a14="http://schemas.microsoft.com/office/drawing/2010/main"/>
            </a:ext>
          </a:extLst>
        </p:spPr>
      </p:pic>
      <p:cxnSp>
        <p:nvCxnSpPr>
          <p:cNvPr id="9" name="Connettore diritto 8"/>
          <p:cNvCxnSpPr/>
          <p:nvPr/>
        </p:nvCxnSpPr>
        <p:spPr>
          <a:xfrm>
            <a:off x="3289111" y="1937982"/>
            <a:ext cx="436728" cy="0"/>
          </a:xfrm>
          <a:prstGeom prst="line">
            <a:avLst/>
          </a:prstGeom>
          <a:ln w="28575">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10" name="Connettore diritto 9"/>
          <p:cNvCxnSpPr/>
          <p:nvPr/>
        </p:nvCxnSpPr>
        <p:spPr>
          <a:xfrm flipV="1">
            <a:off x="4271750" y="2199565"/>
            <a:ext cx="766549" cy="11373"/>
          </a:xfrm>
          <a:prstGeom prst="line">
            <a:avLst/>
          </a:prstGeom>
          <a:ln w="28575">
            <a:solidFill>
              <a:schemeClr val="tx2"/>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651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424534974"/>
              </p:ext>
            </p:extLst>
          </p:nvPr>
        </p:nvGraphicFramePr>
        <p:xfrm>
          <a:off x="245657" y="102363"/>
          <a:ext cx="8393374" cy="6583680"/>
        </p:xfrm>
        <a:graphic>
          <a:graphicData uri="http://schemas.openxmlformats.org/drawingml/2006/table">
            <a:tbl>
              <a:tblPr firstRow="1" firstCol="1" bandRow="1">
                <a:tableStyleId>{5C22544A-7EE6-4342-B048-85BDC9FD1C3A}</a:tableStyleId>
              </a:tblPr>
              <a:tblGrid>
                <a:gridCol w="813342">
                  <a:extLst>
                    <a:ext uri="{9D8B030D-6E8A-4147-A177-3AD203B41FA5}">
                      <a16:colId xmlns:a16="http://schemas.microsoft.com/office/drawing/2014/main" val="3456311334"/>
                    </a:ext>
                  </a:extLst>
                </a:gridCol>
                <a:gridCol w="1354294">
                  <a:extLst>
                    <a:ext uri="{9D8B030D-6E8A-4147-A177-3AD203B41FA5}">
                      <a16:colId xmlns:a16="http://schemas.microsoft.com/office/drawing/2014/main" val="2082578547"/>
                    </a:ext>
                  </a:extLst>
                </a:gridCol>
                <a:gridCol w="2980020">
                  <a:extLst>
                    <a:ext uri="{9D8B030D-6E8A-4147-A177-3AD203B41FA5}">
                      <a16:colId xmlns:a16="http://schemas.microsoft.com/office/drawing/2014/main" val="3420886897"/>
                    </a:ext>
                  </a:extLst>
                </a:gridCol>
                <a:gridCol w="949057">
                  <a:extLst>
                    <a:ext uri="{9D8B030D-6E8A-4147-A177-3AD203B41FA5}">
                      <a16:colId xmlns:a16="http://schemas.microsoft.com/office/drawing/2014/main" val="1518538407"/>
                    </a:ext>
                  </a:extLst>
                </a:gridCol>
                <a:gridCol w="676669">
                  <a:extLst>
                    <a:ext uri="{9D8B030D-6E8A-4147-A177-3AD203B41FA5}">
                      <a16:colId xmlns:a16="http://schemas.microsoft.com/office/drawing/2014/main" val="752824897"/>
                    </a:ext>
                  </a:extLst>
                </a:gridCol>
                <a:gridCol w="1619992">
                  <a:extLst>
                    <a:ext uri="{9D8B030D-6E8A-4147-A177-3AD203B41FA5}">
                      <a16:colId xmlns:a16="http://schemas.microsoft.com/office/drawing/2014/main" val="1472702627"/>
                    </a:ext>
                  </a:extLst>
                </a:gridCol>
              </a:tblGrid>
              <a:tr h="470322">
                <a:tc gridSpan="4">
                  <a:txBody>
                    <a:bodyPr/>
                    <a:lstStyle/>
                    <a:p>
                      <a:pPr algn="ctr">
                        <a:spcAft>
                          <a:spcPts val="0"/>
                        </a:spcAft>
                      </a:pPr>
                      <a:r>
                        <a:rPr lang="it-IT" sz="1600" dirty="0">
                          <a:effectLst/>
                        </a:rPr>
                        <a:t>PICAP </a:t>
                      </a:r>
                      <a:r>
                        <a:rPr lang="it-IT" sz="1600" dirty="0" err="1">
                          <a:effectLst/>
                        </a:rPr>
                        <a:t>Consortium</a:t>
                      </a:r>
                      <a:endParaRPr lang="it-IT" sz="2400" dirty="0">
                        <a:effectLst/>
                        <a:latin typeface="Times New Roman" panose="02020603050405020304" pitchFamily="18" charset="0"/>
                        <a:ea typeface="Calibri" panose="020F0502020204030204" pitchFamily="34" charset="0"/>
                      </a:endParaRPr>
                    </a:p>
                  </a:txBody>
                  <a:tcPr marL="68580" marR="68580" marT="0" marB="0" anchor="ct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algn="ctr">
                        <a:spcAft>
                          <a:spcPts val="0"/>
                        </a:spcAft>
                      </a:pPr>
                      <a:r>
                        <a:rPr lang="it-IT" sz="1600">
                          <a:effectLst/>
                        </a:rPr>
                        <a:t>WP Nr.</a:t>
                      </a:r>
                      <a:endParaRPr lang="it-IT"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it-IT" sz="1600">
                          <a:effectLst/>
                        </a:rPr>
                        <a:t>Type of WP</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342050246"/>
                  </a:ext>
                </a:extLst>
              </a:tr>
              <a:tr h="470322">
                <a:tc>
                  <a:txBody>
                    <a:bodyPr/>
                    <a:lstStyle/>
                    <a:p>
                      <a:pPr>
                        <a:spcAft>
                          <a:spcPts val="0"/>
                        </a:spcAft>
                      </a:pPr>
                      <a:r>
                        <a:rPr lang="en-US" sz="1600">
                          <a:effectLst/>
                        </a:rPr>
                        <a:t>1</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ITALY</a:t>
                      </a:r>
                      <a:endParaRPr lang="it-IT"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a:spcAft>
                          <a:spcPts val="0"/>
                        </a:spcAft>
                      </a:pPr>
                      <a:r>
                        <a:rPr lang="en-US" sz="1600">
                          <a:effectLst/>
                        </a:rPr>
                        <a:t>University of Chieti Pescara UDA  (Grant Holder)</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UDA</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600">
                          <a:effectLst/>
                        </a:rPr>
                        <a:t>WP5</a:t>
                      </a:r>
                      <a:endParaRPr lang="it-IT"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it-IT" sz="1600">
                          <a:effectLst/>
                        </a:rPr>
                        <a:t>MANAGEMENT</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3822354486"/>
                  </a:ext>
                </a:extLst>
              </a:tr>
              <a:tr h="705485">
                <a:tc>
                  <a:txBody>
                    <a:bodyPr/>
                    <a:lstStyle/>
                    <a:p>
                      <a:pPr>
                        <a:spcAft>
                          <a:spcPts val="0"/>
                        </a:spcAft>
                      </a:pPr>
                      <a:r>
                        <a:rPr lang="it-IT" sz="1600">
                          <a:effectLst/>
                        </a:rPr>
                        <a:t>2</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ITALY</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SERINAR</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SERINAR</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600">
                          <a:effectLst/>
                        </a:rPr>
                        <a:t>WP4</a:t>
                      </a:r>
                      <a:endParaRPr lang="it-IT"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it-IT" sz="1600">
                          <a:effectLst/>
                        </a:rPr>
                        <a:t>DISSEMINATION AND EXPLOITATION</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695041141"/>
                  </a:ext>
                </a:extLst>
              </a:tr>
              <a:tr h="470322">
                <a:tc>
                  <a:txBody>
                    <a:bodyPr/>
                    <a:lstStyle/>
                    <a:p>
                      <a:pPr algn="just">
                        <a:spcAft>
                          <a:spcPts val="0"/>
                        </a:spcAft>
                      </a:pPr>
                      <a:r>
                        <a:rPr lang="en-GB" sz="1600">
                          <a:effectLst/>
                        </a:rPr>
                        <a:t>3</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GB" sz="1600">
                          <a:effectLst/>
                        </a:rPr>
                        <a:t>POLAND</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1600">
                          <a:effectLst/>
                        </a:rPr>
                        <a:t>Universytet Warszawski   </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GB" sz="1600">
                          <a:effectLst/>
                        </a:rPr>
                        <a:t>OBA</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en-GB" sz="1600">
                          <a:effectLst/>
                        </a:rPr>
                        <a:t>WP1</a:t>
                      </a:r>
                      <a:endParaRPr lang="it-IT" sz="2000">
                        <a:effectLst/>
                      </a:endParaRPr>
                    </a:p>
                    <a:p>
                      <a:pPr algn="ctr">
                        <a:spcAft>
                          <a:spcPts val="0"/>
                        </a:spcAft>
                      </a:pPr>
                      <a:r>
                        <a:rPr lang="en-GB" sz="1600">
                          <a:effectLst/>
                        </a:rPr>
                        <a:t> </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Aft>
                          <a:spcPts val="0"/>
                        </a:spcAft>
                      </a:pPr>
                      <a:r>
                        <a:rPr lang="en-US" sz="1600">
                          <a:effectLst/>
                        </a:rPr>
                        <a:t>PREPARATION</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4449786"/>
                  </a:ext>
                </a:extLst>
              </a:tr>
              <a:tr h="470322">
                <a:tc>
                  <a:txBody>
                    <a:bodyPr/>
                    <a:lstStyle/>
                    <a:p>
                      <a:pPr>
                        <a:spcAft>
                          <a:spcPts val="0"/>
                        </a:spcAft>
                      </a:pPr>
                      <a:r>
                        <a:rPr lang="it-IT" sz="1600">
                          <a:effectLst/>
                        </a:rPr>
                        <a:t>4</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LITHUANIA</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Vilnius Gedeminias Technical University</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VGTU</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600">
                          <a:effectLst/>
                        </a:rPr>
                        <a:t>WP2</a:t>
                      </a:r>
                      <a:endParaRPr lang="it-IT"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GB" sz="1600">
                          <a:effectLst/>
                        </a:rPr>
                        <a:t>DEVELOPMENT</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9101429"/>
                  </a:ext>
                </a:extLst>
              </a:tr>
              <a:tr h="235161">
                <a:tc>
                  <a:txBody>
                    <a:bodyPr/>
                    <a:lstStyle/>
                    <a:p>
                      <a:pPr>
                        <a:spcAft>
                          <a:spcPts val="0"/>
                        </a:spcAft>
                      </a:pPr>
                      <a:r>
                        <a:rPr lang="en-US" sz="1600">
                          <a:effectLst/>
                        </a:rPr>
                        <a:t>5</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RUSSIA</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Astrakan State University </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600">
                          <a:effectLst/>
                        </a:rPr>
                        <a:t>ASU</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600">
                          <a:effectLst/>
                        </a:rPr>
                        <a:t>WP2</a:t>
                      </a:r>
                      <a:endParaRPr lang="it-IT"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GB" sz="1600">
                          <a:effectLst/>
                        </a:rPr>
                        <a:t>DEVELOPMENT</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3571668184"/>
                  </a:ext>
                </a:extLst>
              </a:tr>
              <a:tr h="705485">
                <a:tc>
                  <a:txBody>
                    <a:bodyPr/>
                    <a:lstStyle/>
                    <a:p>
                      <a:pPr>
                        <a:spcAft>
                          <a:spcPts val="0"/>
                        </a:spcAft>
                      </a:pPr>
                      <a:r>
                        <a:rPr lang="en-US" sz="1600">
                          <a:effectLst/>
                        </a:rPr>
                        <a:t>6</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RUSSIA</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Volgograd State Technical University</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VSTU</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600">
                          <a:effectLst/>
                        </a:rPr>
                        <a:t>WP4</a:t>
                      </a:r>
                      <a:endParaRPr lang="it-IT"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it-IT" sz="1600">
                          <a:effectLst/>
                        </a:rPr>
                        <a:t>DISSEMINATION AND EXPLOITATION</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597113151"/>
                  </a:ext>
                </a:extLst>
              </a:tr>
              <a:tr h="705485">
                <a:tc>
                  <a:txBody>
                    <a:bodyPr/>
                    <a:lstStyle/>
                    <a:p>
                      <a:pPr>
                        <a:spcAft>
                          <a:spcPts val="0"/>
                        </a:spcAft>
                      </a:pPr>
                      <a:r>
                        <a:rPr lang="en-US" sz="1600">
                          <a:effectLst/>
                        </a:rPr>
                        <a:t>7</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KAZAKHSTAN</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Caspian State University of Technologies and Engineering Named After Sh. Yessenov</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CSUTE</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600">
                          <a:effectLst/>
                        </a:rPr>
                        <a:t>WP3</a:t>
                      </a:r>
                      <a:endParaRPr lang="it-IT"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it-IT" sz="1600">
                          <a:effectLst/>
                        </a:rPr>
                        <a:t>QUALITY PLAN</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567237473"/>
                  </a:ext>
                </a:extLst>
              </a:tr>
              <a:tr h="235161">
                <a:tc>
                  <a:txBody>
                    <a:bodyPr/>
                    <a:lstStyle/>
                    <a:p>
                      <a:pPr>
                        <a:spcAft>
                          <a:spcPts val="0"/>
                        </a:spcAft>
                      </a:pPr>
                      <a:r>
                        <a:rPr lang="en-US" sz="1600">
                          <a:effectLst/>
                        </a:rPr>
                        <a:t>8</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KAZAKHSTAN</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University of International Business  </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UIB</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en-US" sz="1600">
                          <a:effectLst/>
                        </a:rPr>
                        <a:t>WP3</a:t>
                      </a:r>
                      <a:endParaRPr lang="it-IT"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it-IT" sz="1600">
                          <a:effectLst/>
                        </a:rPr>
                        <a:t>QUALITY PLAN</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426433692"/>
                  </a:ext>
                </a:extLst>
              </a:tr>
              <a:tr h="470322">
                <a:tc>
                  <a:txBody>
                    <a:bodyPr/>
                    <a:lstStyle/>
                    <a:p>
                      <a:pPr>
                        <a:spcAft>
                          <a:spcPts val="0"/>
                        </a:spcAft>
                      </a:pPr>
                      <a:r>
                        <a:rPr lang="en-US" sz="1600">
                          <a:effectLst/>
                        </a:rPr>
                        <a:t>9</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AZERBAIJAN</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Azerbaijan Tourism and Management University </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ATMU</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en-US" sz="1600">
                          <a:effectLst/>
                        </a:rPr>
                        <a:t>WP1</a:t>
                      </a:r>
                      <a:endParaRPr lang="it-IT" sz="24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en-US" sz="1600">
                          <a:effectLst/>
                        </a:rPr>
                        <a:t>PREPARATION</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37974189"/>
                  </a:ext>
                </a:extLst>
              </a:tr>
              <a:tr h="235161">
                <a:tc>
                  <a:txBody>
                    <a:bodyPr/>
                    <a:lstStyle/>
                    <a:p>
                      <a:pPr>
                        <a:spcAft>
                          <a:spcPts val="0"/>
                        </a:spcAft>
                      </a:pPr>
                      <a:r>
                        <a:rPr lang="en-US" sz="1600">
                          <a:effectLst/>
                        </a:rPr>
                        <a:t>10</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AZERBAIJAN</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Khazar University Baku</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KHAZAR</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 </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600">
                          <a:effectLst/>
                        </a:rPr>
                        <a:t> </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2175601600"/>
                  </a:ext>
                </a:extLst>
              </a:tr>
              <a:tr h="235161">
                <a:tc>
                  <a:txBody>
                    <a:bodyPr/>
                    <a:lstStyle/>
                    <a:p>
                      <a:pPr>
                        <a:spcAft>
                          <a:spcPts val="0"/>
                        </a:spcAft>
                      </a:pPr>
                      <a:r>
                        <a:rPr lang="en-US" sz="1600">
                          <a:effectLst/>
                        </a:rPr>
                        <a:t>11</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AZERBAIJAN</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MIRAS Association</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MIRAS</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600">
                          <a:effectLst/>
                        </a:rPr>
                        <a:t> </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600">
                          <a:effectLst/>
                        </a:rPr>
                        <a:t> </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3505933740"/>
                  </a:ext>
                </a:extLst>
              </a:tr>
              <a:tr h="235161">
                <a:tc>
                  <a:txBody>
                    <a:bodyPr/>
                    <a:lstStyle/>
                    <a:p>
                      <a:pPr>
                        <a:spcAft>
                          <a:spcPts val="0"/>
                        </a:spcAft>
                      </a:pPr>
                      <a:r>
                        <a:rPr lang="en-US" sz="1600">
                          <a:effectLst/>
                        </a:rPr>
                        <a:t>Ass. 1</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LITHUANIA</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JSC GET WEB</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600">
                          <a:effectLst/>
                        </a:rPr>
                        <a:t>GetWeb</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600">
                          <a:effectLst/>
                        </a:rPr>
                        <a:t> </a:t>
                      </a:r>
                      <a:endParaRPr lang="it-IT" sz="2400">
                        <a:effectLst/>
                        <a:latin typeface="Times New Roman" panose="02020603050405020304" pitchFamily="18" charset="0"/>
                        <a:ea typeface="Calibri" panose="020F0502020204030204" pitchFamily="34" charset="0"/>
                      </a:endParaRPr>
                    </a:p>
                  </a:txBody>
                  <a:tcPr marL="68580" marR="68580" marT="0" marB="0"/>
                </a:tc>
                <a:tc rowSpan="3">
                  <a:txBody>
                    <a:bodyPr/>
                    <a:lstStyle/>
                    <a:p>
                      <a:pPr algn="ctr">
                        <a:spcAft>
                          <a:spcPts val="0"/>
                        </a:spcAft>
                      </a:pPr>
                      <a:r>
                        <a:rPr lang="en-GB" sz="1600">
                          <a:effectLst/>
                        </a:rPr>
                        <a:t>Associate Partners</a:t>
                      </a:r>
                      <a:endParaRPr lang="it-IT" sz="24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4247927700"/>
                  </a:ext>
                </a:extLst>
              </a:tr>
              <a:tr h="235161">
                <a:tc>
                  <a:txBody>
                    <a:bodyPr/>
                    <a:lstStyle/>
                    <a:p>
                      <a:pPr>
                        <a:spcAft>
                          <a:spcPts val="0"/>
                        </a:spcAft>
                      </a:pPr>
                      <a:r>
                        <a:rPr lang="en-US" sz="1600">
                          <a:effectLst/>
                        </a:rPr>
                        <a:t>Ass. 2</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GERMANY</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Europen- PEN</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600">
                          <a:effectLst/>
                        </a:rPr>
                        <a:t>Europen</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600">
                          <a:effectLst/>
                        </a:rPr>
                        <a:t> </a:t>
                      </a:r>
                      <a:endParaRPr lang="it-IT" sz="2400">
                        <a:effectLst/>
                        <a:latin typeface="Times New Roman" panose="02020603050405020304" pitchFamily="18" charset="0"/>
                        <a:ea typeface="Calibri" panose="020F0502020204030204" pitchFamily="34" charset="0"/>
                      </a:endParaRPr>
                    </a:p>
                  </a:txBody>
                  <a:tcPr marL="68580" marR="68580" marT="0" marB="0"/>
                </a:tc>
                <a:tc vMerge="1">
                  <a:txBody>
                    <a:bodyPr/>
                    <a:lstStyle/>
                    <a:p>
                      <a:endParaRPr lang="it-IT"/>
                    </a:p>
                  </a:txBody>
                  <a:tcPr/>
                </a:tc>
                <a:extLst>
                  <a:ext uri="{0D108BD9-81ED-4DB2-BD59-A6C34878D82A}">
                    <a16:rowId xmlns:a16="http://schemas.microsoft.com/office/drawing/2014/main" val="3330134109"/>
                  </a:ext>
                </a:extLst>
              </a:tr>
              <a:tr h="235161">
                <a:tc>
                  <a:txBody>
                    <a:bodyPr/>
                    <a:lstStyle/>
                    <a:p>
                      <a:pPr>
                        <a:spcAft>
                          <a:spcPts val="0"/>
                        </a:spcAft>
                      </a:pPr>
                      <a:r>
                        <a:rPr lang="en-US" sz="1600">
                          <a:effectLst/>
                        </a:rPr>
                        <a:t>Ass   3 </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ITALIA</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600">
                          <a:effectLst/>
                        </a:rPr>
                        <a:t>Istituto Centrale per l’Archeologia</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600">
                          <a:effectLst/>
                        </a:rPr>
                        <a:t>ICA</a:t>
                      </a:r>
                      <a:endParaRPr lang="it-IT" sz="24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600" dirty="0">
                          <a:effectLst/>
                        </a:rPr>
                        <a:t> </a:t>
                      </a:r>
                      <a:endParaRPr lang="it-IT" sz="2400" dirty="0">
                        <a:effectLst/>
                        <a:latin typeface="Times New Roman" panose="02020603050405020304" pitchFamily="18" charset="0"/>
                        <a:ea typeface="Calibri" panose="020F0502020204030204" pitchFamily="34" charset="0"/>
                      </a:endParaRPr>
                    </a:p>
                  </a:txBody>
                  <a:tcPr marL="68580" marR="68580" marT="0" marB="0"/>
                </a:tc>
                <a:tc vMerge="1">
                  <a:txBody>
                    <a:bodyPr/>
                    <a:lstStyle/>
                    <a:p>
                      <a:endParaRPr lang="it-IT"/>
                    </a:p>
                  </a:txBody>
                  <a:tcPr/>
                </a:tc>
                <a:extLst>
                  <a:ext uri="{0D108BD9-81ED-4DB2-BD59-A6C34878D82A}">
                    <a16:rowId xmlns:a16="http://schemas.microsoft.com/office/drawing/2014/main" val="4022169557"/>
                  </a:ext>
                </a:extLst>
              </a:tr>
            </a:tbl>
          </a:graphicData>
        </a:graphic>
      </p:graphicFrame>
      <p:pic>
        <p:nvPicPr>
          <p:cNvPr id="5" name="Immagine 4"/>
          <p:cNvPicPr>
            <a:picLocks noChangeAspect="1"/>
          </p:cNvPicPr>
          <p:nvPr/>
        </p:nvPicPr>
        <p:blipFill>
          <a:blip r:embed="rId2"/>
          <a:stretch>
            <a:fillRect/>
          </a:stretch>
        </p:blipFill>
        <p:spPr>
          <a:xfrm>
            <a:off x="8639031" y="1"/>
            <a:ext cx="3552969" cy="873456"/>
          </a:xfrm>
          <a:prstGeom prst="rect">
            <a:avLst/>
          </a:prstGeom>
          <a:ln>
            <a:solidFill>
              <a:srgbClr val="FF0000"/>
            </a:solidFill>
          </a:ln>
        </p:spPr>
      </p:pic>
    </p:spTree>
    <p:extLst>
      <p:ext uri="{BB962C8B-B14F-4D97-AF65-F5344CB8AC3E}">
        <p14:creationId xmlns:p14="http://schemas.microsoft.com/office/powerpoint/2010/main" val="2235195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a 1"/>
          <p:cNvGraphicFramePr>
            <a:graphicFrameLocks noGrp="1"/>
          </p:cNvGraphicFramePr>
          <p:nvPr>
            <p:extLst>
              <p:ext uri="{D42A27DB-BD31-4B8C-83A1-F6EECF244321}">
                <p14:modId xmlns:p14="http://schemas.microsoft.com/office/powerpoint/2010/main" val="2331779995"/>
              </p:ext>
            </p:extLst>
          </p:nvPr>
        </p:nvGraphicFramePr>
        <p:xfrm>
          <a:off x="0" y="436729"/>
          <a:ext cx="9144001" cy="6412810"/>
        </p:xfrm>
        <a:graphic>
          <a:graphicData uri="http://schemas.openxmlformats.org/drawingml/2006/table">
            <a:tbl>
              <a:tblPr firstRow="1" firstCol="1" bandRow="1">
                <a:tableStyleId>{5C22544A-7EE6-4342-B048-85BDC9FD1C3A}</a:tableStyleId>
              </a:tblPr>
              <a:tblGrid>
                <a:gridCol w="886079">
                  <a:extLst>
                    <a:ext uri="{9D8B030D-6E8A-4147-A177-3AD203B41FA5}">
                      <a16:colId xmlns:a16="http://schemas.microsoft.com/office/drawing/2014/main" val="4088075138"/>
                    </a:ext>
                  </a:extLst>
                </a:gridCol>
                <a:gridCol w="1475409">
                  <a:extLst>
                    <a:ext uri="{9D8B030D-6E8A-4147-A177-3AD203B41FA5}">
                      <a16:colId xmlns:a16="http://schemas.microsoft.com/office/drawing/2014/main" val="513216294"/>
                    </a:ext>
                  </a:extLst>
                </a:gridCol>
                <a:gridCol w="3246526">
                  <a:extLst>
                    <a:ext uri="{9D8B030D-6E8A-4147-A177-3AD203B41FA5}">
                      <a16:colId xmlns:a16="http://schemas.microsoft.com/office/drawing/2014/main" val="2010187820"/>
                    </a:ext>
                  </a:extLst>
                </a:gridCol>
                <a:gridCol w="1033932">
                  <a:extLst>
                    <a:ext uri="{9D8B030D-6E8A-4147-A177-3AD203B41FA5}">
                      <a16:colId xmlns:a16="http://schemas.microsoft.com/office/drawing/2014/main" val="3109484924"/>
                    </a:ext>
                  </a:extLst>
                </a:gridCol>
                <a:gridCol w="737185">
                  <a:extLst>
                    <a:ext uri="{9D8B030D-6E8A-4147-A177-3AD203B41FA5}">
                      <a16:colId xmlns:a16="http://schemas.microsoft.com/office/drawing/2014/main" val="2792519138"/>
                    </a:ext>
                  </a:extLst>
                </a:gridCol>
                <a:gridCol w="1764870">
                  <a:extLst>
                    <a:ext uri="{9D8B030D-6E8A-4147-A177-3AD203B41FA5}">
                      <a16:colId xmlns:a16="http://schemas.microsoft.com/office/drawing/2014/main" val="2766361233"/>
                    </a:ext>
                  </a:extLst>
                </a:gridCol>
              </a:tblGrid>
              <a:tr h="478179">
                <a:tc gridSpan="4">
                  <a:txBody>
                    <a:bodyPr/>
                    <a:lstStyle/>
                    <a:p>
                      <a:pPr algn="ctr">
                        <a:spcAft>
                          <a:spcPts val="0"/>
                        </a:spcAft>
                      </a:pPr>
                      <a:r>
                        <a:rPr lang="it-IT" sz="1400" dirty="0">
                          <a:effectLst/>
                        </a:rPr>
                        <a:t>PICAP </a:t>
                      </a:r>
                      <a:r>
                        <a:rPr lang="it-IT" sz="1400" dirty="0" err="1">
                          <a:effectLst/>
                        </a:rPr>
                        <a:t>Consortium</a:t>
                      </a:r>
                      <a:endParaRPr lang="it-IT" sz="2000" dirty="0">
                        <a:effectLst/>
                        <a:latin typeface="Times New Roman" panose="02020603050405020304" pitchFamily="18" charset="0"/>
                        <a:ea typeface="Calibri" panose="020F0502020204030204" pitchFamily="34" charset="0"/>
                      </a:endParaRPr>
                    </a:p>
                  </a:txBody>
                  <a:tcPr marL="68580" marR="68580" marT="0" marB="0" anchor="ct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algn="ctr">
                        <a:spcAft>
                          <a:spcPts val="0"/>
                        </a:spcAft>
                      </a:pPr>
                      <a:r>
                        <a:rPr lang="it-IT" sz="1400">
                          <a:effectLst/>
                        </a:rPr>
                        <a:t>WP Nr.</a:t>
                      </a:r>
                      <a:endParaRPr lang="it-IT" sz="20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it-IT" sz="1400">
                          <a:effectLst/>
                        </a:rPr>
                        <a:t>Type of WP</a:t>
                      </a:r>
                      <a:endParaRPr lang="it-IT" sz="20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2191112219"/>
                  </a:ext>
                </a:extLst>
              </a:tr>
              <a:tr h="463283">
                <a:tc>
                  <a:txBody>
                    <a:bodyPr/>
                    <a:lstStyle/>
                    <a:p>
                      <a:pPr>
                        <a:spcAft>
                          <a:spcPts val="0"/>
                        </a:spcAft>
                      </a:pPr>
                      <a:r>
                        <a:rPr lang="en-US" sz="1400">
                          <a:effectLst/>
                        </a:rPr>
                        <a:t>P 1</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ITALY</a:t>
                      </a:r>
                      <a:endParaRPr lang="it-IT" sz="2000">
                        <a:effectLst/>
                        <a:latin typeface="Times New Roman" panose="02020603050405020304" pitchFamily="18" charset="0"/>
                        <a:ea typeface="Calibri" panose="020F0502020204030204" pitchFamily="34" charset="0"/>
                      </a:endParaRPr>
                    </a:p>
                  </a:txBody>
                  <a:tcPr marL="68580" marR="68580" marT="0" marB="0" anchor="ctr"/>
                </a:tc>
                <a:tc>
                  <a:txBody>
                    <a:bodyPr/>
                    <a:lstStyle/>
                    <a:p>
                      <a:pPr>
                        <a:spcAft>
                          <a:spcPts val="0"/>
                        </a:spcAft>
                      </a:pPr>
                      <a:r>
                        <a:rPr lang="en-US" sz="1400">
                          <a:effectLst/>
                        </a:rPr>
                        <a:t>University of Chieti Pescara UDA  (Grant Holder)</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a:effectLst/>
                        </a:rPr>
                        <a:t>UDA</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400">
                          <a:effectLst/>
                        </a:rPr>
                        <a:t>WP5</a:t>
                      </a:r>
                      <a:endParaRPr lang="it-IT" sz="2000">
                        <a:effectLst/>
                        <a:latin typeface="Times New Roman" panose="02020603050405020304" pitchFamily="18" charset="0"/>
                        <a:ea typeface="Calibri" panose="020F0502020204030204" pitchFamily="34" charset="0"/>
                      </a:endParaRPr>
                    </a:p>
                  </a:txBody>
                  <a:tcPr marL="68580" marR="68580" marT="0" marB="0" anchor="ctr"/>
                </a:tc>
                <a:tc>
                  <a:txBody>
                    <a:bodyPr/>
                    <a:lstStyle/>
                    <a:p>
                      <a:pPr algn="ctr">
                        <a:spcAft>
                          <a:spcPts val="0"/>
                        </a:spcAft>
                      </a:pPr>
                      <a:r>
                        <a:rPr lang="it-IT" sz="1400">
                          <a:effectLst/>
                        </a:rPr>
                        <a:t>MANAGEMENT</a:t>
                      </a:r>
                      <a:endParaRPr lang="it-IT" sz="20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3819891036"/>
                  </a:ext>
                </a:extLst>
              </a:tr>
              <a:tr h="478179">
                <a:tc>
                  <a:txBody>
                    <a:bodyPr/>
                    <a:lstStyle/>
                    <a:p>
                      <a:pPr>
                        <a:spcAft>
                          <a:spcPts val="0"/>
                        </a:spcAft>
                      </a:pPr>
                      <a:r>
                        <a:rPr lang="en-US" sz="1400" dirty="0">
                          <a:effectLst/>
                        </a:rPr>
                        <a:t>P 9</a:t>
                      </a:r>
                      <a:endParaRPr lang="it-IT"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800" dirty="0">
                          <a:effectLst/>
                        </a:rPr>
                        <a:t>AZERBAIJAN</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800" dirty="0">
                          <a:effectLst/>
                        </a:rPr>
                        <a:t>Azerbaijan Tourism and Management University </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800" dirty="0">
                          <a:effectLst/>
                        </a:rPr>
                        <a:t>ATMU</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en-US" sz="1800" dirty="0">
                          <a:effectLst/>
                        </a:rPr>
                        <a:t>WP1</a:t>
                      </a:r>
                      <a:endParaRPr lang="it-IT" sz="2800" dirty="0">
                        <a:effectLst/>
                        <a:latin typeface="Times New Roman" panose="02020603050405020304" pitchFamily="18" charset="0"/>
                        <a:ea typeface="Calibri" panose="020F0502020204030204" pitchFamily="34" charset="0"/>
                      </a:endParaRPr>
                    </a:p>
                  </a:txBody>
                  <a:tcPr marL="68580" marR="68580" marT="0" marB="0" anchor="ctr"/>
                </a:tc>
                <a:tc rowSpan="2">
                  <a:txBody>
                    <a:bodyPr/>
                    <a:lstStyle/>
                    <a:p>
                      <a:pPr algn="ctr">
                        <a:spcAft>
                          <a:spcPts val="0"/>
                        </a:spcAft>
                      </a:pPr>
                      <a:r>
                        <a:rPr lang="en-US" sz="1600" dirty="0" smtClean="0">
                          <a:effectLst/>
                        </a:rPr>
                        <a:t>PREPARATION</a:t>
                      </a:r>
                      <a:endParaRPr lang="it-IT" sz="2400"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360437004"/>
                  </a:ext>
                </a:extLst>
              </a:tr>
              <a:tr h="478179">
                <a:tc>
                  <a:txBody>
                    <a:bodyPr/>
                    <a:lstStyle/>
                    <a:p>
                      <a:pPr algn="just">
                        <a:spcAft>
                          <a:spcPts val="0"/>
                        </a:spcAft>
                      </a:pPr>
                      <a:r>
                        <a:rPr lang="en-GB" sz="1400" i="1" dirty="0">
                          <a:effectLst/>
                        </a:rPr>
                        <a:t>P 3</a:t>
                      </a:r>
                      <a:endParaRPr lang="it-IT" sz="1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GB" sz="1400" i="1" dirty="0">
                          <a:effectLst/>
                        </a:rPr>
                        <a:t>POLAND</a:t>
                      </a:r>
                      <a:endParaRPr lang="it-IT" sz="1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spcAft>
                          <a:spcPts val="0"/>
                        </a:spcAft>
                      </a:pPr>
                      <a:r>
                        <a:rPr lang="en-GB" sz="1400" i="1" dirty="0" err="1">
                          <a:effectLst/>
                        </a:rPr>
                        <a:t>Universytet</a:t>
                      </a:r>
                      <a:r>
                        <a:rPr lang="en-GB" sz="1400" i="1" dirty="0">
                          <a:effectLst/>
                        </a:rPr>
                        <a:t> </a:t>
                      </a:r>
                      <a:r>
                        <a:rPr lang="en-GB" sz="1400" i="1" dirty="0" err="1">
                          <a:effectLst/>
                        </a:rPr>
                        <a:t>Warszawski</a:t>
                      </a:r>
                      <a:r>
                        <a:rPr lang="en-GB" sz="1400" i="1" dirty="0">
                          <a:effectLst/>
                        </a:rPr>
                        <a:t>   </a:t>
                      </a:r>
                      <a:endParaRPr lang="it-IT" sz="1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GB" sz="1400" i="1" dirty="0">
                          <a:effectLst/>
                        </a:rPr>
                        <a:t>OBA</a:t>
                      </a:r>
                      <a:endParaRPr lang="it-IT" sz="1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ctr">
                        <a:spcAft>
                          <a:spcPts val="0"/>
                        </a:spcAft>
                      </a:pPr>
                      <a:r>
                        <a:rPr lang="en-GB" sz="1400" i="1" dirty="0">
                          <a:effectLst/>
                        </a:rPr>
                        <a:t>WP1</a:t>
                      </a:r>
                      <a:endParaRPr lang="it-IT" sz="1800" i="1" dirty="0">
                        <a:effectLst/>
                      </a:endParaRPr>
                    </a:p>
                    <a:p>
                      <a:pPr algn="ctr">
                        <a:spcAft>
                          <a:spcPts val="0"/>
                        </a:spcAft>
                      </a:pPr>
                      <a:r>
                        <a:rPr lang="en-GB" sz="1400" i="1" dirty="0">
                          <a:effectLst/>
                        </a:rPr>
                        <a:t> </a:t>
                      </a:r>
                      <a:endParaRPr lang="it-IT" sz="1800" i="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vMerge="1">
                  <a:txBody>
                    <a:bodyPr/>
                    <a:lstStyle/>
                    <a:p>
                      <a:pPr algn="ctr">
                        <a:spcAft>
                          <a:spcPts val="0"/>
                        </a:spcAft>
                      </a:pPr>
                      <a:endParaRPr lang="it-IT"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29304275"/>
                  </a:ext>
                </a:extLst>
              </a:tr>
              <a:tr h="239089">
                <a:tc>
                  <a:txBody>
                    <a:bodyPr/>
                    <a:lstStyle/>
                    <a:p>
                      <a:pPr>
                        <a:spcAft>
                          <a:spcPts val="0"/>
                        </a:spcAft>
                      </a:pPr>
                      <a:r>
                        <a:rPr lang="en-US" sz="1400" dirty="0">
                          <a:effectLst/>
                        </a:rPr>
                        <a:t>P 5</a:t>
                      </a:r>
                      <a:endParaRPr lang="it-IT" sz="2000"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800" dirty="0">
                          <a:effectLst/>
                        </a:rPr>
                        <a:t>RUSSIA</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800" dirty="0" err="1">
                          <a:effectLst/>
                        </a:rPr>
                        <a:t>Astrakan</a:t>
                      </a:r>
                      <a:r>
                        <a:rPr lang="en-US" sz="1800" dirty="0">
                          <a:effectLst/>
                        </a:rPr>
                        <a:t> State University </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800" dirty="0">
                          <a:effectLst/>
                        </a:rPr>
                        <a:t>ASU</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800" dirty="0">
                          <a:effectLst/>
                        </a:rPr>
                        <a:t>WP2</a:t>
                      </a:r>
                      <a:endParaRPr lang="it-IT" sz="2800" dirty="0">
                        <a:effectLst/>
                        <a:latin typeface="Times New Roman" panose="02020603050405020304" pitchFamily="18" charset="0"/>
                        <a:ea typeface="Calibri" panose="020F0502020204030204" pitchFamily="34" charset="0"/>
                      </a:endParaRPr>
                    </a:p>
                  </a:txBody>
                  <a:tcPr marL="68580" marR="68580" marT="0" marB="0" anchor="ctr"/>
                </a:tc>
                <a:tc rowSpan="2">
                  <a:txBody>
                    <a:bodyPr/>
                    <a:lstStyle/>
                    <a:p>
                      <a:pPr algn="ctr">
                        <a:spcAft>
                          <a:spcPts val="0"/>
                        </a:spcAft>
                      </a:pPr>
                      <a:r>
                        <a:rPr lang="en-GB" sz="1600" dirty="0" smtClean="0">
                          <a:effectLst/>
                        </a:rPr>
                        <a:t>DEVELOPMENT</a:t>
                      </a:r>
                      <a:endParaRPr lang="it-IT" sz="2400"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471175457"/>
                  </a:ext>
                </a:extLst>
              </a:tr>
              <a:tr h="478179">
                <a:tc>
                  <a:txBody>
                    <a:bodyPr/>
                    <a:lstStyle/>
                    <a:p>
                      <a:pPr>
                        <a:spcAft>
                          <a:spcPts val="0"/>
                        </a:spcAft>
                      </a:pPr>
                      <a:r>
                        <a:rPr lang="it-IT" sz="1400" i="1" dirty="0">
                          <a:effectLst/>
                        </a:rPr>
                        <a:t>P 4</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i="1" dirty="0">
                          <a:effectLst/>
                        </a:rPr>
                        <a:t>LITHUANIA</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i="1" dirty="0">
                          <a:effectLst/>
                        </a:rPr>
                        <a:t>Vilnius </a:t>
                      </a:r>
                      <a:r>
                        <a:rPr lang="it-IT" sz="1400" i="1" dirty="0" err="1">
                          <a:effectLst/>
                        </a:rPr>
                        <a:t>Gedeminias</a:t>
                      </a:r>
                      <a:r>
                        <a:rPr lang="it-IT" sz="1400" i="1" dirty="0">
                          <a:effectLst/>
                        </a:rPr>
                        <a:t> Technical </a:t>
                      </a:r>
                      <a:r>
                        <a:rPr lang="it-IT" sz="1400" i="1" dirty="0" err="1">
                          <a:effectLst/>
                        </a:rPr>
                        <a:t>University</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i="1" dirty="0">
                          <a:effectLst/>
                        </a:rPr>
                        <a:t>VGTU</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400" i="1" dirty="0">
                          <a:effectLst/>
                        </a:rPr>
                        <a:t>WP2</a:t>
                      </a:r>
                      <a:endParaRPr lang="it-IT" sz="2000" i="1" dirty="0">
                        <a:effectLst/>
                        <a:latin typeface="Times New Roman" panose="02020603050405020304" pitchFamily="18" charset="0"/>
                        <a:ea typeface="Calibri" panose="020F0502020204030204" pitchFamily="34" charset="0"/>
                      </a:endParaRPr>
                    </a:p>
                  </a:txBody>
                  <a:tcPr marL="68580" marR="68580" marT="0" marB="0" anchor="ctr"/>
                </a:tc>
                <a:tc vMerge="1">
                  <a:txBody>
                    <a:bodyPr/>
                    <a:lstStyle/>
                    <a:p>
                      <a:pPr algn="ctr">
                        <a:spcAft>
                          <a:spcPts val="0"/>
                        </a:spcAft>
                      </a:pPr>
                      <a:endParaRPr lang="it-IT" sz="2000"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2528231274"/>
                  </a:ext>
                </a:extLst>
              </a:tr>
              <a:tr h="717268">
                <a:tc>
                  <a:txBody>
                    <a:bodyPr/>
                    <a:lstStyle/>
                    <a:p>
                      <a:pPr>
                        <a:spcAft>
                          <a:spcPts val="0"/>
                        </a:spcAft>
                      </a:pPr>
                      <a:r>
                        <a:rPr lang="en-US" sz="1400">
                          <a:effectLst/>
                        </a:rPr>
                        <a:t>P 7</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800" dirty="0">
                          <a:effectLst/>
                        </a:rPr>
                        <a:t>KAZAKHSTAN</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800" dirty="0">
                          <a:effectLst/>
                        </a:rPr>
                        <a:t>Caspian State University of Technologies and Engineering Named After Sh. </a:t>
                      </a:r>
                      <a:r>
                        <a:rPr lang="en-US" sz="1800" dirty="0" err="1">
                          <a:effectLst/>
                        </a:rPr>
                        <a:t>Yessenov</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800" dirty="0">
                          <a:effectLst/>
                        </a:rPr>
                        <a:t>CSUTE</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800" dirty="0">
                          <a:effectLst/>
                        </a:rPr>
                        <a:t>WP3</a:t>
                      </a:r>
                      <a:endParaRPr lang="it-IT" sz="2800" dirty="0">
                        <a:effectLst/>
                        <a:latin typeface="Times New Roman" panose="02020603050405020304" pitchFamily="18" charset="0"/>
                        <a:ea typeface="Calibri" panose="020F0502020204030204" pitchFamily="34" charset="0"/>
                      </a:endParaRPr>
                    </a:p>
                  </a:txBody>
                  <a:tcPr marL="68580" marR="68580" marT="0" marB="0" anchor="ctr"/>
                </a:tc>
                <a:tc rowSpan="2">
                  <a:txBody>
                    <a:bodyPr/>
                    <a:lstStyle/>
                    <a:p>
                      <a:pPr algn="ctr">
                        <a:spcAft>
                          <a:spcPts val="0"/>
                        </a:spcAft>
                      </a:pPr>
                      <a:r>
                        <a:rPr lang="it-IT" sz="1600" dirty="0">
                          <a:effectLst/>
                        </a:rPr>
                        <a:t>QUALITY </a:t>
                      </a:r>
                      <a:r>
                        <a:rPr lang="it-IT" sz="1600" dirty="0" smtClean="0">
                          <a:effectLst/>
                        </a:rPr>
                        <a:t>PLAN</a:t>
                      </a:r>
                      <a:endParaRPr lang="it-IT" sz="2400"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3359984579"/>
                  </a:ext>
                </a:extLst>
              </a:tr>
              <a:tr h="239089">
                <a:tc>
                  <a:txBody>
                    <a:bodyPr/>
                    <a:lstStyle/>
                    <a:p>
                      <a:pPr>
                        <a:spcAft>
                          <a:spcPts val="0"/>
                        </a:spcAft>
                      </a:pPr>
                      <a:r>
                        <a:rPr lang="en-US" sz="1400" i="1" dirty="0">
                          <a:effectLst/>
                        </a:rPr>
                        <a:t>P 8</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i="1" dirty="0">
                          <a:effectLst/>
                        </a:rPr>
                        <a:t>KAZAKHSTAN</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i="1" dirty="0">
                          <a:effectLst/>
                        </a:rPr>
                        <a:t>University of International Business  </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i="1" dirty="0">
                          <a:effectLst/>
                        </a:rPr>
                        <a:t>UIB</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en-US" sz="1400" i="1" dirty="0">
                          <a:effectLst/>
                        </a:rPr>
                        <a:t>WP3</a:t>
                      </a:r>
                      <a:endParaRPr lang="it-IT" sz="2000" i="1" dirty="0">
                        <a:effectLst/>
                        <a:latin typeface="Times New Roman" panose="02020603050405020304" pitchFamily="18" charset="0"/>
                        <a:ea typeface="Calibri" panose="020F0502020204030204" pitchFamily="34" charset="0"/>
                      </a:endParaRPr>
                    </a:p>
                  </a:txBody>
                  <a:tcPr marL="68580" marR="68580" marT="0" marB="0" anchor="ctr"/>
                </a:tc>
                <a:tc vMerge="1">
                  <a:txBody>
                    <a:bodyPr/>
                    <a:lstStyle/>
                    <a:p>
                      <a:pPr algn="ctr">
                        <a:spcAft>
                          <a:spcPts val="0"/>
                        </a:spcAft>
                      </a:pPr>
                      <a:endParaRPr lang="it-IT" sz="2000"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3762585235"/>
                  </a:ext>
                </a:extLst>
              </a:tr>
              <a:tr h="717268">
                <a:tc>
                  <a:txBody>
                    <a:bodyPr/>
                    <a:lstStyle/>
                    <a:p>
                      <a:pPr>
                        <a:spcAft>
                          <a:spcPts val="0"/>
                        </a:spcAft>
                      </a:pPr>
                      <a:r>
                        <a:rPr lang="en-US" sz="1400">
                          <a:effectLst/>
                        </a:rPr>
                        <a:t>P 6</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800" dirty="0">
                          <a:effectLst/>
                        </a:rPr>
                        <a:t>RUSSIA</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800" dirty="0">
                          <a:effectLst/>
                        </a:rPr>
                        <a:t>Volgograd State Technical University</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800" dirty="0">
                          <a:effectLst/>
                        </a:rPr>
                        <a:t>VSTU</a:t>
                      </a:r>
                      <a:endParaRPr lang="it-IT" sz="2800" dirty="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800" dirty="0">
                          <a:effectLst/>
                        </a:rPr>
                        <a:t>WP4</a:t>
                      </a:r>
                      <a:endParaRPr lang="it-IT" sz="2800" dirty="0">
                        <a:effectLst/>
                        <a:latin typeface="Times New Roman" panose="02020603050405020304" pitchFamily="18" charset="0"/>
                        <a:ea typeface="Calibri" panose="020F0502020204030204" pitchFamily="34" charset="0"/>
                      </a:endParaRPr>
                    </a:p>
                  </a:txBody>
                  <a:tcPr marL="68580" marR="68580" marT="0" marB="0" anchor="ctr"/>
                </a:tc>
                <a:tc rowSpan="2">
                  <a:txBody>
                    <a:bodyPr/>
                    <a:lstStyle/>
                    <a:p>
                      <a:pPr algn="ctr">
                        <a:spcAft>
                          <a:spcPts val="0"/>
                        </a:spcAft>
                      </a:pPr>
                      <a:r>
                        <a:rPr lang="it-IT" sz="1600" dirty="0">
                          <a:effectLst/>
                        </a:rPr>
                        <a:t>DISSEMINATION AND </a:t>
                      </a:r>
                      <a:r>
                        <a:rPr lang="it-IT" sz="1600" dirty="0" smtClean="0">
                          <a:effectLst/>
                        </a:rPr>
                        <a:t>EXPLOITATION</a:t>
                      </a:r>
                      <a:endParaRPr lang="it-IT" sz="2400"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3581282999"/>
                  </a:ext>
                </a:extLst>
              </a:tr>
              <a:tr h="717268">
                <a:tc>
                  <a:txBody>
                    <a:bodyPr/>
                    <a:lstStyle/>
                    <a:p>
                      <a:pPr>
                        <a:spcAft>
                          <a:spcPts val="0"/>
                        </a:spcAft>
                      </a:pPr>
                      <a:r>
                        <a:rPr lang="it-IT" sz="1400" i="1" dirty="0">
                          <a:effectLst/>
                        </a:rPr>
                        <a:t>P 2</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i="1" dirty="0">
                          <a:effectLst/>
                        </a:rPr>
                        <a:t>ITALY</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i="1" dirty="0">
                          <a:effectLst/>
                        </a:rPr>
                        <a:t>SERINAR</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i="1" dirty="0">
                          <a:effectLst/>
                        </a:rPr>
                        <a:t>SERINAR</a:t>
                      </a:r>
                      <a:endParaRPr lang="it-IT" sz="2000" i="1" dirty="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400" i="1" dirty="0">
                          <a:effectLst/>
                        </a:rPr>
                        <a:t>WP4</a:t>
                      </a:r>
                      <a:endParaRPr lang="it-IT" sz="2000" i="1" dirty="0">
                        <a:effectLst/>
                        <a:latin typeface="Times New Roman" panose="02020603050405020304" pitchFamily="18" charset="0"/>
                        <a:ea typeface="Calibri" panose="020F0502020204030204" pitchFamily="34" charset="0"/>
                      </a:endParaRPr>
                    </a:p>
                  </a:txBody>
                  <a:tcPr marL="68580" marR="68580" marT="0" marB="0" anchor="ctr"/>
                </a:tc>
                <a:tc vMerge="1">
                  <a:txBody>
                    <a:bodyPr/>
                    <a:lstStyle/>
                    <a:p>
                      <a:pPr algn="ctr">
                        <a:spcAft>
                          <a:spcPts val="0"/>
                        </a:spcAft>
                      </a:pPr>
                      <a:endParaRPr lang="it-IT" sz="2000" dirty="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73217290"/>
                  </a:ext>
                </a:extLst>
              </a:tr>
              <a:tr h="239089">
                <a:tc>
                  <a:txBody>
                    <a:bodyPr/>
                    <a:lstStyle/>
                    <a:p>
                      <a:pPr>
                        <a:spcAft>
                          <a:spcPts val="0"/>
                        </a:spcAft>
                      </a:pPr>
                      <a:r>
                        <a:rPr lang="en-US" sz="1400">
                          <a:effectLst/>
                        </a:rPr>
                        <a:t>P 10</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AZERBAIJAN</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Khazar University Baku</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a:effectLst/>
                        </a:rPr>
                        <a:t>KHAZAR</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a:effectLst/>
                        </a:rPr>
                        <a:t> </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400">
                          <a:effectLst/>
                        </a:rPr>
                        <a:t> </a:t>
                      </a:r>
                      <a:endParaRPr lang="it-IT" sz="20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1850999747"/>
                  </a:ext>
                </a:extLst>
              </a:tr>
              <a:tr h="239089">
                <a:tc>
                  <a:txBody>
                    <a:bodyPr/>
                    <a:lstStyle/>
                    <a:p>
                      <a:pPr>
                        <a:spcAft>
                          <a:spcPts val="0"/>
                        </a:spcAft>
                      </a:pPr>
                      <a:r>
                        <a:rPr lang="en-US" sz="1400">
                          <a:effectLst/>
                        </a:rPr>
                        <a:t>P 11</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AZERBAIJAN</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MIRAS Association</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a:effectLst/>
                        </a:rPr>
                        <a:t>MIRAS</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it-IT" sz="1400">
                          <a:effectLst/>
                        </a:rPr>
                        <a:t> </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lgn="ctr">
                        <a:spcAft>
                          <a:spcPts val="0"/>
                        </a:spcAft>
                      </a:pPr>
                      <a:r>
                        <a:rPr lang="it-IT" sz="1400">
                          <a:effectLst/>
                        </a:rPr>
                        <a:t> </a:t>
                      </a:r>
                      <a:endParaRPr lang="it-IT" sz="20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2924086935"/>
                  </a:ext>
                </a:extLst>
              </a:tr>
              <a:tr h="239089">
                <a:tc>
                  <a:txBody>
                    <a:bodyPr/>
                    <a:lstStyle/>
                    <a:p>
                      <a:pPr>
                        <a:spcAft>
                          <a:spcPts val="0"/>
                        </a:spcAft>
                      </a:pPr>
                      <a:r>
                        <a:rPr lang="en-US" sz="1400">
                          <a:effectLst/>
                        </a:rPr>
                        <a:t>Ass. 1</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LITHUANIA</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JSC GET WEB</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400">
                          <a:effectLst/>
                        </a:rPr>
                        <a:t>GetWeb</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400">
                          <a:effectLst/>
                        </a:rPr>
                        <a:t> </a:t>
                      </a:r>
                      <a:endParaRPr lang="it-IT" sz="2000">
                        <a:effectLst/>
                        <a:latin typeface="Times New Roman" panose="02020603050405020304" pitchFamily="18" charset="0"/>
                        <a:ea typeface="Calibri" panose="020F0502020204030204" pitchFamily="34" charset="0"/>
                      </a:endParaRPr>
                    </a:p>
                  </a:txBody>
                  <a:tcPr marL="68580" marR="68580" marT="0" marB="0"/>
                </a:tc>
                <a:tc rowSpan="3">
                  <a:txBody>
                    <a:bodyPr/>
                    <a:lstStyle/>
                    <a:p>
                      <a:pPr algn="ctr">
                        <a:spcAft>
                          <a:spcPts val="0"/>
                        </a:spcAft>
                      </a:pPr>
                      <a:r>
                        <a:rPr lang="en-GB" sz="1400">
                          <a:effectLst/>
                        </a:rPr>
                        <a:t>Associate Partners</a:t>
                      </a:r>
                      <a:endParaRPr lang="it-IT" sz="2000">
                        <a:effectLst/>
                        <a:latin typeface="Times New Roman" panose="02020603050405020304" pitchFamily="18" charset="0"/>
                        <a:ea typeface="Calibri" panose="020F0502020204030204" pitchFamily="34" charset="0"/>
                      </a:endParaRPr>
                    </a:p>
                  </a:txBody>
                  <a:tcPr marL="68580" marR="68580" marT="0" marB="0" anchor="ctr"/>
                </a:tc>
                <a:extLst>
                  <a:ext uri="{0D108BD9-81ED-4DB2-BD59-A6C34878D82A}">
                    <a16:rowId xmlns:a16="http://schemas.microsoft.com/office/drawing/2014/main" val="2460380016"/>
                  </a:ext>
                </a:extLst>
              </a:tr>
              <a:tr h="239089">
                <a:tc>
                  <a:txBody>
                    <a:bodyPr/>
                    <a:lstStyle/>
                    <a:p>
                      <a:pPr>
                        <a:spcAft>
                          <a:spcPts val="0"/>
                        </a:spcAft>
                      </a:pPr>
                      <a:r>
                        <a:rPr lang="en-US" sz="1400">
                          <a:effectLst/>
                        </a:rPr>
                        <a:t>Ass. 2</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GERMANY</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Europen- PEN</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400">
                          <a:effectLst/>
                        </a:rPr>
                        <a:t>Europen</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400">
                          <a:effectLst/>
                        </a:rPr>
                        <a:t> </a:t>
                      </a:r>
                      <a:endParaRPr lang="it-IT" sz="2000">
                        <a:effectLst/>
                        <a:latin typeface="Times New Roman" panose="02020603050405020304" pitchFamily="18" charset="0"/>
                        <a:ea typeface="Calibri" panose="020F0502020204030204" pitchFamily="34" charset="0"/>
                      </a:endParaRPr>
                    </a:p>
                  </a:txBody>
                  <a:tcPr marL="68580" marR="68580" marT="0" marB="0"/>
                </a:tc>
                <a:tc vMerge="1">
                  <a:txBody>
                    <a:bodyPr/>
                    <a:lstStyle/>
                    <a:p>
                      <a:endParaRPr lang="it-IT"/>
                    </a:p>
                  </a:txBody>
                  <a:tcPr/>
                </a:tc>
                <a:extLst>
                  <a:ext uri="{0D108BD9-81ED-4DB2-BD59-A6C34878D82A}">
                    <a16:rowId xmlns:a16="http://schemas.microsoft.com/office/drawing/2014/main" val="2329085966"/>
                  </a:ext>
                </a:extLst>
              </a:tr>
              <a:tr h="239089">
                <a:tc>
                  <a:txBody>
                    <a:bodyPr/>
                    <a:lstStyle/>
                    <a:p>
                      <a:pPr>
                        <a:spcAft>
                          <a:spcPts val="0"/>
                        </a:spcAft>
                      </a:pPr>
                      <a:r>
                        <a:rPr lang="en-US" sz="1400">
                          <a:effectLst/>
                        </a:rPr>
                        <a:t>Ass   3 </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ITALIA</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US" sz="1400">
                          <a:effectLst/>
                        </a:rPr>
                        <a:t>Istituto Centrale per l’Archeologia</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400">
                          <a:effectLst/>
                        </a:rPr>
                        <a:t>ICA</a:t>
                      </a:r>
                      <a:endParaRPr lang="it-IT" sz="2000">
                        <a:effectLst/>
                        <a:latin typeface="Times New Roman" panose="02020603050405020304" pitchFamily="18" charset="0"/>
                        <a:ea typeface="Calibri" panose="020F0502020204030204" pitchFamily="34" charset="0"/>
                      </a:endParaRPr>
                    </a:p>
                  </a:txBody>
                  <a:tcPr marL="68580" marR="68580" marT="0" marB="0"/>
                </a:tc>
                <a:tc>
                  <a:txBody>
                    <a:bodyPr/>
                    <a:lstStyle/>
                    <a:p>
                      <a:pPr>
                        <a:spcAft>
                          <a:spcPts val="0"/>
                        </a:spcAft>
                      </a:pPr>
                      <a:r>
                        <a:rPr lang="en-GB" sz="1400" dirty="0">
                          <a:effectLst/>
                        </a:rPr>
                        <a:t> </a:t>
                      </a:r>
                      <a:endParaRPr lang="it-IT" sz="2000" dirty="0">
                        <a:effectLst/>
                        <a:latin typeface="Times New Roman" panose="02020603050405020304" pitchFamily="18" charset="0"/>
                        <a:ea typeface="Calibri" panose="020F0502020204030204" pitchFamily="34" charset="0"/>
                      </a:endParaRPr>
                    </a:p>
                  </a:txBody>
                  <a:tcPr marL="68580" marR="68580" marT="0" marB="0"/>
                </a:tc>
                <a:tc vMerge="1">
                  <a:txBody>
                    <a:bodyPr/>
                    <a:lstStyle/>
                    <a:p>
                      <a:endParaRPr lang="it-IT"/>
                    </a:p>
                  </a:txBody>
                  <a:tcPr/>
                </a:tc>
                <a:extLst>
                  <a:ext uri="{0D108BD9-81ED-4DB2-BD59-A6C34878D82A}">
                    <a16:rowId xmlns:a16="http://schemas.microsoft.com/office/drawing/2014/main" val="914181290"/>
                  </a:ext>
                </a:extLst>
              </a:tr>
            </a:tbl>
          </a:graphicData>
        </a:graphic>
      </p:graphicFrame>
      <p:pic>
        <p:nvPicPr>
          <p:cNvPr id="3" name="Immagine 2"/>
          <p:cNvPicPr>
            <a:picLocks noChangeAspect="1"/>
          </p:cNvPicPr>
          <p:nvPr/>
        </p:nvPicPr>
        <p:blipFill>
          <a:blip r:embed="rId2"/>
          <a:stretch>
            <a:fillRect/>
          </a:stretch>
        </p:blipFill>
        <p:spPr>
          <a:xfrm>
            <a:off x="8805579" y="1"/>
            <a:ext cx="3386421" cy="832512"/>
          </a:xfrm>
          <a:prstGeom prst="rect">
            <a:avLst/>
          </a:prstGeom>
          <a:ln>
            <a:solidFill>
              <a:srgbClr val="FF0000"/>
            </a:solidFill>
          </a:ln>
        </p:spPr>
      </p:pic>
    </p:spTree>
    <p:extLst>
      <p:ext uri="{BB962C8B-B14F-4D97-AF65-F5344CB8AC3E}">
        <p14:creationId xmlns:p14="http://schemas.microsoft.com/office/powerpoint/2010/main" val="1080639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p:cNvGraphicFramePr>
            <a:graphicFrameLocks noGrp="1"/>
          </p:cNvGraphicFramePr>
          <p:nvPr>
            <p:extLst>
              <p:ext uri="{D42A27DB-BD31-4B8C-83A1-F6EECF244321}">
                <p14:modId xmlns:p14="http://schemas.microsoft.com/office/powerpoint/2010/main" val="2835060305"/>
              </p:ext>
            </p:extLst>
          </p:nvPr>
        </p:nvGraphicFramePr>
        <p:xfrm>
          <a:off x="859809" y="320721"/>
          <a:ext cx="10604310" cy="6539376"/>
        </p:xfrm>
        <a:graphic>
          <a:graphicData uri="http://schemas.openxmlformats.org/drawingml/2006/table">
            <a:tbl>
              <a:tblPr>
                <a:tableStyleId>{5C22544A-7EE6-4342-B048-85BDC9FD1C3A}</a:tableStyleId>
              </a:tblPr>
              <a:tblGrid>
                <a:gridCol w="410590">
                  <a:extLst>
                    <a:ext uri="{9D8B030D-6E8A-4147-A177-3AD203B41FA5}">
                      <a16:colId xmlns:a16="http://schemas.microsoft.com/office/drawing/2014/main" val="1462926982"/>
                    </a:ext>
                  </a:extLst>
                </a:gridCol>
                <a:gridCol w="3189978">
                  <a:extLst>
                    <a:ext uri="{9D8B030D-6E8A-4147-A177-3AD203B41FA5}">
                      <a16:colId xmlns:a16="http://schemas.microsoft.com/office/drawing/2014/main" val="303343536"/>
                    </a:ext>
                  </a:extLst>
                </a:gridCol>
                <a:gridCol w="584303">
                  <a:extLst>
                    <a:ext uri="{9D8B030D-6E8A-4147-A177-3AD203B41FA5}">
                      <a16:colId xmlns:a16="http://schemas.microsoft.com/office/drawing/2014/main" val="551879778"/>
                    </a:ext>
                  </a:extLst>
                </a:gridCol>
                <a:gridCol w="556667">
                  <a:extLst>
                    <a:ext uri="{9D8B030D-6E8A-4147-A177-3AD203B41FA5}">
                      <a16:colId xmlns:a16="http://schemas.microsoft.com/office/drawing/2014/main" val="3825914579"/>
                    </a:ext>
                  </a:extLst>
                </a:gridCol>
                <a:gridCol w="600096">
                  <a:extLst>
                    <a:ext uri="{9D8B030D-6E8A-4147-A177-3AD203B41FA5}">
                      <a16:colId xmlns:a16="http://schemas.microsoft.com/office/drawing/2014/main" val="995070090"/>
                    </a:ext>
                  </a:extLst>
                </a:gridCol>
                <a:gridCol w="600096">
                  <a:extLst>
                    <a:ext uri="{9D8B030D-6E8A-4147-A177-3AD203B41FA5}">
                      <a16:colId xmlns:a16="http://schemas.microsoft.com/office/drawing/2014/main" val="389944632"/>
                    </a:ext>
                  </a:extLst>
                </a:gridCol>
                <a:gridCol w="698796">
                  <a:extLst>
                    <a:ext uri="{9D8B030D-6E8A-4147-A177-3AD203B41FA5}">
                      <a16:colId xmlns:a16="http://schemas.microsoft.com/office/drawing/2014/main" val="1566332275"/>
                    </a:ext>
                  </a:extLst>
                </a:gridCol>
                <a:gridCol w="3963784">
                  <a:extLst>
                    <a:ext uri="{9D8B030D-6E8A-4147-A177-3AD203B41FA5}">
                      <a16:colId xmlns:a16="http://schemas.microsoft.com/office/drawing/2014/main" val="1734693213"/>
                    </a:ext>
                  </a:extLst>
                </a:gridCol>
              </a:tblGrid>
              <a:tr h="206918">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PROGRAMME COUNTRY</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2669111601"/>
                  </a:ext>
                </a:extLst>
              </a:tr>
              <a:tr h="206918">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PARTNER COUNTRY</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2093414032"/>
                  </a:ext>
                </a:extLst>
              </a:tr>
              <a:tr h="206918">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r" fontAlgn="b"/>
                      <a:r>
                        <a:rPr lang="it-IT" sz="1200" u="none" strike="noStrike">
                          <a:solidFill>
                            <a:srgbClr val="002060"/>
                          </a:solidFill>
                          <a:effectLst/>
                        </a:rPr>
                        <a:t>feb-21</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r" fontAlgn="b"/>
                      <a:r>
                        <a:rPr lang="it-IT" sz="1200" u="none" strike="noStrike">
                          <a:solidFill>
                            <a:srgbClr val="002060"/>
                          </a:solidFill>
                          <a:effectLst/>
                        </a:rPr>
                        <a:t>mar-21</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r" fontAlgn="b"/>
                      <a:r>
                        <a:rPr lang="it-IT" sz="1200" u="none" strike="noStrike">
                          <a:solidFill>
                            <a:srgbClr val="002060"/>
                          </a:solidFill>
                          <a:effectLst/>
                        </a:rPr>
                        <a:t>apr-21</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r" fontAlgn="b"/>
                      <a:r>
                        <a:rPr lang="it-IT" sz="1200" u="none" strike="noStrike">
                          <a:solidFill>
                            <a:srgbClr val="002060"/>
                          </a:solidFill>
                          <a:effectLst/>
                        </a:rPr>
                        <a:t>mag-21</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REMARKS</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3841840560"/>
                  </a:ext>
                </a:extLst>
              </a:tr>
              <a:tr h="206918">
                <a:tc>
                  <a:txBody>
                    <a:bodyPr/>
                    <a:lstStyle/>
                    <a:p>
                      <a:pPr algn="ctr" fontAlgn="b"/>
                      <a:r>
                        <a:rPr lang="it-IT" sz="1200" u="none" strike="noStrike">
                          <a:solidFill>
                            <a:srgbClr val="002060"/>
                          </a:solidFill>
                          <a:effectLst/>
                        </a:rPr>
                        <a:t>Ref</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Dscrpt</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Weeks</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M1</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M2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M3</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M4</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3834981589"/>
                  </a:ext>
                </a:extLst>
              </a:tr>
              <a:tr h="206918">
                <a:tc>
                  <a:txBody>
                    <a:bodyPr/>
                    <a:lstStyle/>
                    <a:p>
                      <a:pPr algn="ctr" fontAlgn="b"/>
                      <a:r>
                        <a:rPr lang="it-IT" sz="1400" b="1" u="none" strike="noStrike" dirty="0">
                          <a:solidFill>
                            <a:srgbClr val="002060"/>
                          </a:solidFill>
                          <a:effectLst/>
                        </a:rPr>
                        <a:t>1</a:t>
                      </a:r>
                      <a:endParaRPr lang="it-IT" sz="1400" b="1" i="0" u="none" strike="noStrike" dirty="0">
                        <a:solidFill>
                          <a:srgbClr val="002060"/>
                        </a:solidFill>
                        <a:effectLst/>
                        <a:latin typeface="Calibri" panose="020F0502020204030204" pitchFamily="34" charset="0"/>
                      </a:endParaRPr>
                    </a:p>
                  </a:txBody>
                  <a:tcPr marL="7018" marR="7018" marT="7018" marB="0" anchor="b"/>
                </a:tc>
                <a:tc>
                  <a:txBody>
                    <a:bodyPr/>
                    <a:lstStyle/>
                    <a:p>
                      <a:pPr algn="l" fontAlgn="b"/>
                      <a:r>
                        <a:rPr lang="it-IT" sz="1400" b="1" u="none" strike="noStrike" dirty="0" smtClean="0">
                          <a:solidFill>
                            <a:srgbClr val="002060"/>
                          </a:solidFill>
                          <a:effectLst/>
                        </a:rPr>
                        <a:t>PREPARATION</a:t>
                      </a:r>
                      <a:endParaRPr lang="it-IT" sz="1400" b="1" i="0" u="none" strike="noStrike" dirty="0">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dirty="0">
                          <a:solidFill>
                            <a:srgbClr val="002060"/>
                          </a:solidFill>
                          <a:effectLst/>
                        </a:rPr>
                        <a:t> </a:t>
                      </a:r>
                      <a:endParaRPr lang="it-IT" sz="1200" b="0" i="0" u="none" strike="noStrike" dirty="0">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2841476556"/>
                  </a:ext>
                </a:extLst>
              </a:tr>
              <a:tr h="678386">
                <a:tc>
                  <a:txBody>
                    <a:bodyPr/>
                    <a:lstStyle/>
                    <a:p>
                      <a:pPr algn="ctr" fontAlgn="b"/>
                      <a:r>
                        <a:rPr lang="it-IT" sz="1200" u="none" strike="noStrike">
                          <a:solidFill>
                            <a:srgbClr val="002060"/>
                          </a:solidFill>
                          <a:effectLst/>
                        </a:rPr>
                        <a:t>1.1.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Review of UE  best practices of PE and MOOCS and Partner Countries courses programs</a:t>
                      </a:r>
                      <a:endParaRPr lang="en-US"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12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3X=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3X=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3X=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dirty="0">
                          <a:solidFill>
                            <a:srgbClr val="002060"/>
                          </a:solidFill>
                          <a:effectLst/>
                        </a:rPr>
                        <a:t> </a:t>
                      </a:r>
                      <a:endParaRPr lang="it-IT" sz="1200" b="0" i="0" u="none" strike="noStrike" dirty="0">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2588650678"/>
                  </a:ext>
                </a:extLst>
              </a:tr>
              <a:tr h="413834">
                <a:tc>
                  <a:txBody>
                    <a:bodyPr/>
                    <a:lstStyle/>
                    <a:p>
                      <a:pPr algn="ctr" fontAlgn="b"/>
                      <a:r>
                        <a:rPr lang="it-IT" sz="1200" u="none" strike="noStrike" dirty="0">
                          <a:solidFill>
                            <a:srgbClr val="002060"/>
                          </a:solidFill>
                          <a:effectLst/>
                        </a:rPr>
                        <a:t>1.2. </a:t>
                      </a:r>
                      <a:endParaRPr lang="it-IT" sz="1200" b="0" i="0" u="none" strike="noStrike" dirty="0">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Meetings with local key institutions and enterprises for professional profile</a:t>
                      </a:r>
                      <a:endParaRPr lang="en-US"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4</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Add local professionals.Organize visits in Distance or Presence</a:t>
                      </a:r>
                      <a:endParaRPr lang="en-US"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484849063"/>
                  </a:ext>
                </a:extLst>
              </a:tr>
              <a:tr h="413834">
                <a:tc>
                  <a:txBody>
                    <a:bodyPr/>
                    <a:lstStyle/>
                    <a:p>
                      <a:pPr algn="ctr" fontAlgn="b"/>
                      <a:r>
                        <a:rPr lang="it-IT" sz="1200" u="none" strike="noStrike">
                          <a:solidFill>
                            <a:srgbClr val="002060"/>
                          </a:solidFill>
                          <a:effectLst/>
                        </a:rPr>
                        <a:t>1.4.</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Building  basic framework of professional profiles and skills</a:t>
                      </a:r>
                      <a:endParaRPr lang="en-US"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6</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Organize visits in Distance or Presence</a:t>
                      </a:r>
                      <a:endParaRPr lang="en-US"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1176875465"/>
                  </a:ext>
                </a:extLst>
              </a:tr>
              <a:tr h="413834">
                <a:tc>
                  <a:txBody>
                    <a:bodyPr/>
                    <a:lstStyle/>
                    <a:p>
                      <a:pPr algn="ctr" fontAlgn="b"/>
                      <a:r>
                        <a:rPr lang="it-IT" sz="1200" u="none" strike="noStrike">
                          <a:solidFill>
                            <a:srgbClr val="002060"/>
                          </a:solidFill>
                          <a:effectLst/>
                        </a:rPr>
                        <a:t>1.5.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Improving PE Enterprise Classrooms, Laboratories and MOOCs Platforms </a:t>
                      </a:r>
                      <a:endParaRPr lang="en-US"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12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dirty="0">
                          <a:solidFill>
                            <a:srgbClr val="002060"/>
                          </a:solidFill>
                          <a:effectLst/>
                        </a:rPr>
                        <a:t> </a:t>
                      </a:r>
                      <a:endParaRPr lang="it-IT" sz="1200" b="0" i="0" u="none" strike="noStrike" dirty="0">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dirty="0">
                          <a:solidFill>
                            <a:srgbClr val="002060"/>
                          </a:solidFill>
                          <a:effectLst/>
                        </a:rPr>
                        <a:t>Organize visits in Distance or Presence</a:t>
                      </a:r>
                      <a:endParaRPr lang="en-US" sz="1200" b="0" i="0" u="none" strike="noStrike" dirty="0">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1992959086"/>
                  </a:ext>
                </a:extLst>
              </a:tr>
              <a:tr h="206918">
                <a:tc>
                  <a:txBody>
                    <a:bodyPr/>
                    <a:lstStyle/>
                    <a:p>
                      <a:pPr algn="ctr" fontAlgn="b"/>
                      <a:r>
                        <a:rPr lang="it-IT" sz="1400" b="1" u="none" strike="noStrike">
                          <a:solidFill>
                            <a:srgbClr val="002060"/>
                          </a:solidFill>
                          <a:effectLst/>
                        </a:rPr>
                        <a:t>2</a:t>
                      </a:r>
                      <a:endParaRPr lang="it-IT" sz="1400" b="1"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400" b="1" u="none" strike="noStrike" dirty="0">
                          <a:solidFill>
                            <a:srgbClr val="002060"/>
                          </a:solidFill>
                          <a:effectLst/>
                        </a:rPr>
                        <a:t>DEVELOPMENT</a:t>
                      </a:r>
                      <a:endParaRPr lang="it-IT" sz="1400" b="1" i="0" u="none" strike="noStrike" dirty="0">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688157192"/>
                  </a:ext>
                </a:extLst>
              </a:tr>
              <a:tr h="206918">
                <a:tc>
                  <a:txBody>
                    <a:bodyPr/>
                    <a:lstStyle/>
                    <a:p>
                      <a:pPr algn="ctr" fontAlgn="b"/>
                      <a:r>
                        <a:rPr lang="it-IT" sz="1200" u="none" strike="noStrike">
                          <a:solidFill>
                            <a:srgbClr val="002060"/>
                          </a:solidFill>
                          <a:effectLst/>
                        </a:rPr>
                        <a:t>2.2.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Development of Curricula and Syllabi</a:t>
                      </a:r>
                      <a:endParaRPr lang="en-US"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8</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Basic on Modules, Courses and Masters</a:t>
                      </a:r>
                      <a:endParaRPr lang="en-US"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1072489011"/>
                  </a:ext>
                </a:extLst>
              </a:tr>
              <a:tr h="206918">
                <a:tc>
                  <a:txBody>
                    <a:bodyPr/>
                    <a:lstStyle/>
                    <a:p>
                      <a:pPr algn="ctr" fontAlgn="b"/>
                      <a:r>
                        <a:rPr lang="it-IT" sz="1400" b="1" u="none" strike="noStrike">
                          <a:solidFill>
                            <a:srgbClr val="002060"/>
                          </a:solidFill>
                          <a:effectLst/>
                        </a:rPr>
                        <a:t>3</a:t>
                      </a:r>
                      <a:endParaRPr lang="it-IT" sz="1400" b="1"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400" b="1" u="none" strike="noStrike" dirty="0">
                          <a:solidFill>
                            <a:srgbClr val="002060"/>
                          </a:solidFill>
                          <a:effectLst/>
                        </a:rPr>
                        <a:t>QUALITY PLAN</a:t>
                      </a:r>
                      <a:endParaRPr lang="it-IT" sz="1400" b="1" i="0" u="none" strike="noStrike" dirty="0">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1405074423"/>
                  </a:ext>
                </a:extLst>
              </a:tr>
              <a:tr h="206918">
                <a:tc>
                  <a:txBody>
                    <a:bodyPr/>
                    <a:lstStyle/>
                    <a:p>
                      <a:pPr algn="ctr" fontAlgn="b"/>
                      <a:r>
                        <a:rPr lang="it-IT" sz="1200" u="none" strike="noStrike">
                          <a:solidFill>
                            <a:srgbClr val="002060"/>
                          </a:solidFill>
                          <a:effectLst/>
                        </a:rPr>
                        <a:t>3.1.</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Handbook on Quality Assurance</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4</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2680491999"/>
                  </a:ext>
                </a:extLst>
              </a:tr>
              <a:tr h="206918">
                <a:tc>
                  <a:txBody>
                    <a:bodyPr/>
                    <a:lstStyle/>
                    <a:p>
                      <a:pPr algn="ctr" fontAlgn="b"/>
                      <a:r>
                        <a:rPr lang="it-IT" sz="1400" b="1" u="none" strike="noStrike">
                          <a:solidFill>
                            <a:srgbClr val="002060"/>
                          </a:solidFill>
                          <a:effectLst/>
                        </a:rPr>
                        <a:t>4</a:t>
                      </a:r>
                      <a:endParaRPr lang="it-IT" sz="1400" b="1"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400" b="1" u="none" strike="noStrike" dirty="0">
                          <a:solidFill>
                            <a:srgbClr val="002060"/>
                          </a:solidFill>
                          <a:effectLst/>
                        </a:rPr>
                        <a:t>DISSEMINATION AND EXPLOITATION</a:t>
                      </a:r>
                      <a:endParaRPr lang="it-IT" sz="1400" b="1" i="0" u="none" strike="noStrike" dirty="0">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3056494978"/>
                  </a:ext>
                </a:extLst>
              </a:tr>
              <a:tr h="206918">
                <a:tc>
                  <a:txBody>
                    <a:bodyPr/>
                    <a:lstStyle/>
                    <a:p>
                      <a:pPr algn="ctr" fontAlgn="b"/>
                      <a:r>
                        <a:rPr lang="it-IT" sz="1200" u="none" strike="noStrike">
                          <a:solidFill>
                            <a:srgbClr val="002060"/>
                          </a:solidFill>
                          <a:effectLst/>
                        </a:rPr>
                        <a:t>4.2.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dirty="0">
                          <a:solidFill>
                            <a:srgbClr val="002060"/>
                          </a:solidFill>
                          <a:effectLst/>
                        </a:rPr>
                        <a:t>Website establishment and </a:t>
                      </a:r>
                      <a:r>
                        <a:rPr lang="it-IT" sz="1200" u="none" strike="noStrike" dirty="0" err="1">
                          <a:solidFill>
                            <a:srgbClr val="002060"/>
                          </a:solidFill>
                          <a:effectLst/>
                        </a:rPr>
                        <a:t>updating</a:t>
                      </a:r>
                      <a:endParaRPr lang="it-IT" sz="1200" b="0" i="0" u="none" strike="noStrike" dirty="0">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dirty="0">
                          <a:solidFill>
                            <a:srgbClr val="002060"/>
                          </a:solidFill>
                          <a:effectLst/>
                        </a:rPr>
                        <a:t> </a:t>
                      </a:r>
                      <a:endParaRPr lang="it-IT" sz="1200" b="0" i="0" u="none" strike="noStrike" dirty="0">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4157986749"/>
                  </a:ext>
                </a:extLst>
              </a:tr>
              <a:tr h="413834">
                <a:tc>
                  <a:txBody>
                    <a:bodyPr/>
                    <a:lstStyle/>
                    <a:p>
                      <a:pPr algn="ctr" fontAlgn="b"/>
                      <a:r>
                        <a:rPr lang="it-IT" sz="1200" u="none" strike="noStrike">
                          <a:solidFill>
                            <a:srgbClr val="002060"/>
                          </a:solidFill>
                          <a:effectLst/>
                        </a:rPr>
                        <a:t>4.3.</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Production of Printed and Electronic Dissemination Materials and Publications </a:t>
                      </a:r>
                      <a:endParaRPr lang="en-US"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6</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PE Handbook</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1081594456"/>
                  </a:ext>
                </a:extLst>
              </a:tr>
              <a:tr h="413834">
                <a:tc>
                  <a:txBody>
                    <a:bodyPr/>
                    <a:lstStyle/>
                    <a:p>
                      <a:pPr algn="ctr" fontAlgn="b"/>
                      <a:r>
                        <a:rPr lang="it-IT" sz="1200" u="none" strike="noStrike">
                          <a:solidFill>
                            <a:srgbClr val="002060"/>
                          </a:solidFill>
                          <a:effectLst/>
                        </a:rPr>
                        <a:t>4.4.</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Conferences, workshops and InterProject Meetings</a:t>
                      </a:r>
                      <a:endParaRPr lang="en-US"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12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With EUROTECH, HEIPNET and BECK</a:t>
                      </a:r>
                      <a:endParaRPr lang="en-US"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2176020949"/>
                  </a:ext>
                </a:extLst>
              </a:tr>
              <a:tr h="206918">
                <a:tc>
                  <a:txBody>
                    <a:bodyPr/>
                    <a:lstStyle/>
                    <a:p>
                      <a:pPr algn="ctr" fontAlgn="b"/>
                      <a:r>
                        <a:rPr lang="it-IT" sz="1400" b="1" u="none" strike="noStrike">
                          <a:solidFill>
                            <a:srgbClr val="002060"/>
                          </a:solidFill>
                          <a:effectLst/>
                        </a:rPr>
                        <a:t>5</a:t>
                      </a:r>
                      <a:endParaRPr lang="it-IT" sz="1400" b="1"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400" b="1" u="none" strike="noStrike" dirty="0">
                          <a:solidFill>
                            <a:srgbClr val="002060"/>
                          </a:solidFill>
                          <a:effectLst/>
                        </a:rPr>
                        <a:t>MANAGEMENT</a:t>
                      </a:r>
                      <a:endParaRPr lang="it-IT" sz="1400" b="1" i="0" u="none" strike="noStrike" dirty="0">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4039561597"/>
                  </a:ext>
                </a:extLst>
              </a:tr>
              <a:tr h="206918">
                <a:tc>
                  <a:txBody>
                    <a:bodyPr/>
                    <a:lstStyle/>
                    <a:p>
                      <a:pPr algn="ctr" fontAlgn="b"/>
                      <a:r>
                        <a:rPr lang="it-IT" sz="1200" u="none" strike="noStrike">
                          <a:solidFill>
                            <a:srgbClr val="002060"/>
                          </a:solidFill>
                          <a:effectLst/>
                        </a:rPr>
                        <a:t>5.1.</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dirty="0">
                          <a:solidFill>
                            <a:srgbClr val="002060"/>
                          </a:solidFill>
                          <a:effectLst/>
                        </a:rPr>
                        <a:t>General Project </a:t>
                      </a:r>
                      <a:r>
                        <a:rPr lang="it-IT" sz="1200" u="none" strike="noStrike" dirty="0" err="1">
                          <a:solidFill>
                            <a:srgbClr val="002060"/>
                          </a:solidFill>
                          <a:effectLst/>
                        </a:rPr>
                        <a:t>Governance</a:t>
                      </a:r>
                      <a:endParaRPr lang="it-IT" sz="1200" b="0" i="0" u="none" strike="noStrike" dirty="0">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24</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263949512"/>
                  </a:ext>
                </a:extLst>
              </a:tr>
              <a:tr h="413834">
                <a:tc>
                  <a:txBody>
                    <a:bodyPr/>
                    <a:lstStyle/>
                    <a:p>
                      <a:pPr algn="ctr" fontAlgn="b"/>
                      <a:r>
                        <a:rPr lang="it-IT" sz="1200" u="none" strike="noStrike">
                          <a:solidFill>
                            <a:srgbClr val="002060"/>
                          </a:solidFill>
                          <a:effectLst/>
                        </a:rPr>
                        <a:t>5.2.</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Consolidated Work Plan and Project Management Handbook</a:t>
                      </a:r>
                      <a:endParaRPr lang="en-US"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6</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567028142"/>
                  </a:ext>
                </a:extLst>
              </a:tr>
              <a:tr h="413834">
                <a:tc>
                  <a:txBody>
                    <a:bodyPr/>
                    <a:lstStyle/>
                    <a:p>
                      <a:pPr algn="ctr" fontAlgn="b"/>
                      <a:r>
                        <a:rPr lang="it-IT" sz="1200" u="none" strike="noStrike">
                          <a:solidFill>
                            <a:srgbClr val="002060"/>
                          </a:solidFill>
                          <a:effectLst/>
                        </a:rPr>
                        <a:t>5.3.</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Designing Logo, Project Concept and P.Website</a:t>
                      </a:r>
                      <a:endParaRPr lang="en-US"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6</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1949847505"/>
                  </a:ext>
                </a:extLst>
              </a:tr>
              <a:tr h="206918">
                <a:tc>
                  <a:txBody>
                    <a:bodyPr/>
                    <a:lstStyle/>
                    <a:p>
                      <a:pPr algn="ctr" fontAlgn="b"/>
                      <a:r>
                        <a:rPr lang="it-IT" sz="1200" u="none" strike="noStrike">
                          <a:solidFill>
                            <a:srgbClr val="002060"/>
                          </a:solidFill>
                          <a:effectLst/>
                        </a:rPr>
                        <a:t>5.4.</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en-US" sz="1200" u="none" strike="noStrike">
                          <a:solidFill>
                            <a:srgbClr val="002060"/>
                          </a:solidFill>
                          <a:effectLst/>
                        </a:rPr>
                        <a:t>Development of the Project Structure</a:t>
                      </a:r>
                      <a:endParaRPr lang="en-US"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6</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ctr" fontAlgn="b"/>
                      <a:r>
                        <a:rPr lang="it-IT" sz="1200" u="none" strike="noStrike">
                          <a:solidFill>
                            <a:srgbClr val="002060"/>
                          </a:solidFill>
                          <a:effectLst/>
                        </a:rPr>
                        <a:t>2X=</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a:solidFill>
                            <a:srgbClr val="002060"/>
                          </a:solidFill>
                          <a:effectLst/>
                        </a:rPr>
                        <a:t> </a:t>
                      </a:r>
                      <a:endParaRPr lang="it-IT" sz="1200" b="0" i="0" u="none" strike="noStrike">
                        <a:solidFill>
                          <a:srgbClr val="002060"/>
                        </a:solidFill>
                        <a:effectLst/>
                        <a:latin typeface="Calibri" panose="020F0502020204030204" pitchFamily="34" charset="0"/>
                      </a:endParaRPr>
                    </a:p>
                  </a:txBody>
                  <a:tcPr marL="7018" marR="7018" marT="7018" marB="0" anchor="b"/>
                </a:tc>
                <a:tc>
                  <a:txBody>
                    <a:bodyPr/>
                    <a:lstStyle/>
                    <a:p>
                      <a:pPr algn="l" fontAlgn="b"/>
                      <a:r>
                        <a:rPr lang="it-IT" sz="1200" u="none" strike="noStrike" dirty="0">
                          <a:solidFill>
                            <a:srgbClr val="002060"/>
                          </a:solidFill>
                          <a:effectLst/>
                        </a:rPr>
                        <a:t> </a:t>
                      </a:r>
                      <a:endParaRPr lang="it-IT" sz="1200" b="0" i="0" u="none" strike="noStrike" dirty="0">
                        <a:solidFill>
                          <a:srgbClr val="002060"/>
                        </a:solidFill>
                        <a:effectLst/>
                        <a:latin typeface="Calibri" panose="020F0502020204030204" pitchFamily="34" charset="0"/>
                      </a:endParaRPr>
                    </a:p>
                  </a:txBody>
                  <a:tcPr marL="7018" marR="7018" marT="7018" marB="0" anchor="b"/>
                </a:tc>
                <a:extLst>
                  <a:ext uri="{0D108BD9-81ED-4DB2-BD59-A6C34878D82A}">
                    <a16:rowId xmlns:a16="http://schemas.microsoft.com/office/drawing/2014/main" val="3924701346"/>
                  </a:ext>
                </a:extLst>
              </a:tr>
            </a:tbl>
          </a:graphicData>
        </a:graphic>
      </p:graphicFrame>
      <p:pic>
        <p:nvPicPr>
          <p:cNvPr id="5" name="Immagine 4"/>
          <p:cNvPicPr>
            <a:picLocks noChangeAspect="1"/>
          </p:cNvPicPr>
          <p:nvPr/>
        </p:nvPicPr>
        <p:blipFill>
          <a:blip r:embed="rId2"/>
          <a:stretch>
            <a:fillRect/>
          </a:stretch>
        </p:blipFill>
        <p:spPr>
          <a:xfrm>
            <a:off x="7478973" y="1"/>
            <a:ext cx="4713027" cy="682387"/>
          </a:xfrm>
          <a:prstGeom prst="rect">
            <a:avLst/>
          </a:prstGeom>
          <a:ln>
            <a:solidFill>
              <a:srgbClr val="FF0000"/>
            </a:solidFill>
          </a:ln>
        </p:spPr>
      </p:pic>
    </p:spTree>
    <p:extLst>
      <p:ext uri="{BB962C8B-B14F-4D97-AF65-F5344CB8AC3E}">
        <p14:creationId xmlns:p14="http://schemas.microsoft.com/office/powerpoint/2010/main" val="1964841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7001301" y="1"/>
            <a:ext cx="5190699" cy="914400"/>
          </a:xfrm>
          <a:prstGeom prst="rect">
            <a:avLst/>
          </a:prstGeom>
          <a:ln>
            <a:solidFill>
              <a:srgbClr val="FF0000"/>
            </a:solidFill>
          </a:ln>
        </p:spPr>
      </p:pic>
      <p:sp>
        <p:nvSpPr>
          <p:cNvPr id="3" name="Rettangolo 2"/>
          <p:cNvSpPr/>
          <p:nvPr/>
        </p:nvSpPr>
        <p:spPr>
          <a:xfrm>
            <a:off x="477672" y="1638954"/>
            <a:ext cx="11382232" cy="4401205"/>
          </a:xfrm>
          <a:prstGeom prst="rect">
            <a:avLst/>
          </a:prstGeom>
          <a:ln>
            <a:solidFill>
              <a:srgbClr val="FF0000"/>
            </a:solidFill>
          </a:ln>
        </p:spPr>
        <p:txBody>
          <a:bodyPr wrap="square">
            <a:spAutoFit/>
          </a:bodyPr>
          <a:lstStyle/>
          <a:p>
            <a:pPr algn="just">
              <a:spcAft>
                <a:spcPts val="0"/>
              </a:spcAft>
            </a:pPr>
            <a:r>
              <a:rPr lang="en-GB" sz="2800" dirty="0">
                <a:solidFill>
                  <a:srgbClr val="002060"/>
                </a:solidFill>
                <a:latin typeface="Calibri" panose="020F0502020204030204" pitchFamily="34" charset="0"/>
                <a:ea typeface="Calibri" panose="020F0502020204030204" pitchFamily="34" charset="0"/>
                <a:cs typeface="Calibri" panose="020F0502020204030204" pitchFamily="34" charset="0"/>
              </a:rPr>
              <a:t>The main objective of </a:t>
            </a:r>
            <a:r>
              <a:rPr lang="en-GB" sz="28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WP PREPARATION is </a:t>
            </a:r>
            <a:r>
              <a:rPr lang="en-GB" sz="2800" dirty="0">
                <a:solidFill>
                  <a:srgbClr val="002060"/>
                </a:solidFill>
                <a:latin typeface="Calibri" panose="020F0502020204030204" pitchFamily="34" charset="0"/>
                <a:ea typeface="Calibri" panose="020F0502020204030204" pitchFamily="34" charset="0"/>
                <a:cs typeface="Calibri" panose="020F0502020204030204" pitchFamily="34" charset="0"/>
              </a:rPr>
              <a:t>to </a:t>
            </a:r>
            <a:r>
              <a:rPr lang="en-GB" sz="28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organize </a:t>
            </a:r>
            <a:r>
              <a:rPr lang="en-GB" sz="2800" dirty="0">
                <a:solidFill>
                  <a:srgbClr val="002060"/>
                </a:solidFill>
                <a:latin typeface="Calibri" panose="020F0502020204030204" pitchFamily="34" charset="0"/>
                <a:ea typeface="Calibri" panose="020F0502020204030204" pitchFamily="34" charset="0"/>
                <a:cs typeface="Calibri" panose="020F0502020204030204" pitchFamily="34" charset="0"/>
              </a:rPr>
              <a:t>the implementation of Pilot Courses Programmes. </a:t>
            </a:r>
            <a:endParaRPr lang="it-IT" sz="2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algn="just">
              <a:spcAft>
                <a:spcPts val="0"/>
              </a:spcAft>
            </a:pPr>
            <a:r>
              <a:rPr lang="en-GB" sz="2800" dirty="0">
                <a:solidFill>
                  <a:srgbClr val="002060"/>
                </a:solidFill>
                <a:latin typeface="Calibri" panose="020F0502020204030204" pitchFamily="34" charset="0"/>
                <a:ea typeface="Calibri" panose="020F0502020204030204" pitchFamily="34" charset="0"/>
                <a:cs typeface="Calibri" panose="020F0502020204030204" pitchFamily="34" charset="0"/>
              </a:rPr>
              <a:t>This is the most critical WP as it refers to the creation of the conditions for Pilot Courses realization with a particular focus on teaching staff </a:t>
            </a:r>
            <a:r>
              <a:rPr lang="en-GB" sz="2800" dirty="0" smtClean="0">
                <a:solidFill>
                  <a:srgbClr val="002060"/>
                </a:solidFill>
                <a:latin typeface="Calibri" panose="020F0502020204030204" pitchFamily="34" charset="0"/>
                <a:ea typeface="Calibri" panose="020F0502020204030204" pitchFamily="34" charset="0"/>
                <a:cs typeface="Calibri" panose="020F0502020204030204" pitchFamily="34" charset="0"/>
              </a:rPr>
              <a:t>to </a:t>
            </a:r>
            <a:r>
              <a:rPr lang="en-GB" sz="2800" dirty="0">
                <a:solidFill>
                  <a:srgbClr val="002060"/>
                </a:solidFill>
                <a:latin typeface="Calibri" panose="020F0502020204030204" pitchFamily="34" charset="0"/>
                <a:ea typeface="Calibri" panose="020F0502020204030204" pitchFamily="34" charset="0"/>
                <a:cs typeface="Calibri" panose="020F0502020204030204" pitchFamily="34" charset="0"/>
              </a:rPr>
              <a:t>manage Practice Management classrooms.</a:t>
            </a:r>
            <a:endParaRPr lang="it-IT" sz="2800" dirty="0">
              <a:solidFill>
                <a:srgbClr val="002060"/>
              </a:solidFill>
              <a:latin typeface="Calibri" panose="020F0502020204030204" pitchFamily="34" charset="0"/>
              <a:ea typeface="Calibri" panose="020F0502020204030204" pitchFamily="34" charset="0"/>
              <a:cs typeface="Arial" panose="020B0604020202020204" pitchFamily="34" charset="0"/>
            </a:endParaRPr>
          </a:p>
          <a:p>
            <a:pPr algn="just">
              <a:spcAft>
                <a:spcPts val="0"/>
              </a:spcAft>
            </a:pPr>
            <a:r>
              <a:rPr lang="en-GB" sz="2800" dirty="0">
                <a:solidFill>
                  <a:srgbClr val="002060"/>
                </a:solidFill>
                <a:latin typeface="Calibri" panose="020F0502020204030204" pitchFamily="34" charset="0"/>
                <a:ea typeface="Calibri" panose="020F0502020204030204" pitchFamily="34" charset="0"/>
                <a:cs typeface="Calibri" panose="020F0502020204030204" pitchFamily="34" charset="0"/>
              </a:rPr>
              <a:t>The main output of the WP1 is  the review of the curricula, and of the didactical offer of courses on SMEs Entrepreneurship and Management  according to market needs and the increasing of attractiveness of courses related to these subjects, by the introduction of active didactics focused on tight links between theory and practice.</a:t>
            </a:r>
            <a:endParaRPr lang="it-IT" sz="2800" dirty="0">
              <a:solidFill>
                <a:srgbClr val="002060"/>
              </a:solidFill>
              <a:latin typeface="Calibri" panose="020F0502020204030204" pitchFamily="34" charset="0"/>
              <a:ea typeface="Calibri" panose="020F0502020204030204" pitchFamily="34" charset="0"/>
              <a:cs typeface="Arial" panose="020B0604020202020204" pitchFamily="34" charset="0"/>
            </a:endParaRPr>
          </a:p>
        </p:txBody>
      </p:sp>
      <p:sp>
        <p:nvSpPr>
          <p:cNvPr id="4" name="CasellaDiTesto 3"/>
          <p:cNvSpPr txBox="1"/>
          <p:nvPr/>
        </p:nvSpPr>
        <p:spPr>
          <a:xfrm>
            <a:off x="914399" y="614149"/>
            <a:ext cx="5609231" cy="707886"/>
          </a:xfrm>
          <a:prstGeom prst="rect">
            <a:avLst/>
          </a:prstGeom>
          <a:noFill/>
          <a:ln>
            <a:solidFill>
              <a:srgbClr val="FF0000"/>
            </a:solidFill>
          </a:ln>
        </p:spPr>
        <p:txBody>
          <a:bodyPr wrap="square" rtlCol="0">
            <a:spAutoFit/>
          </a:bodyPr>
          <a:lstStyle/>
          <a:p>
            <a:r>
              <a:rPr lang="it-IT" sz="2000" b="1" dirty="0" smtClean="0">
                <a:solidFill>
                  <a:srgbClr val="002060"/>
                </a:solidFill>
              </a:rPr>
              <a:t>WP 1 </a:t>
            </a:r>
          </a:p>
          <a:p>
            <a:r>
              <a:rPr lang="it-IT" sz="2000" b="1" dirty="0" smtClean="0">
                <a:solidFill>
                  <a:srgbClr val="002060"/>
                </a:solidFill>
              </a:rPr>
              <a:t>PREPARATION    ATMU / OBA</a:t>
            </a:r>
            <a:endParaRPr lang="it-IT" sz="2000" b="1" dirty="0">
              <a:solidFill>
                <a:srgbClr val="002060"/>
              </a:solidFill>
            </a:endParaRPr>
          </a:p>
        </p:txBody>
      </p:sp>
    </p:spTree>
    <p:extLst>
      <p:ext uri="{BB962C8B-B14F-4D97-AF65-F5344CB8AC3E}">
        <p14:creationId xmlns:p14="http://schemas.microsoft.com/office/powerpoint/2010/main" val="33986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7001301" y="1"/>
            <a:ext cx="5190699" cy="914400"/>
          </a:xfrm>
          <a:prstGeom prst="rect">
            <a:avLst/>
          </a:prstGeom>
          <a:ln>
            <a:solidFill>
              <a:srgbClr val="FF0000"/>
            </a:solidFill>
          </a:ln>
        </p:spPr>
      </p:pic>
      <p:sp>
        <p:nvSpPr>
          <p:cNvPr id="3" name="Rettangolo 2"/>
          <p:cNvSpPr/>
          <p:nvPr/>
        </p:nvSpPr>
        <p:spPr>
          <a:xfrm>
            <a:off x="477672" y="1638954"/>
            <a:ext cx="11382232" cy="4955203"/>
          </a:xfrm>
          <a:prstGeom prst="rect">
            <a:avLst/>
          </a:prstGeom>
          <a:ln>
            <a:solidFill>
              <a:srgbClr val="FF0000"/>
            </a:solidFill>
          </a:ln>
        </p:spPr>
        <p:txBody>
          <a:bodyPr wrap="square">
            <a:spAutoFit/>
          </a:bodyPr>
          <a:lstStyle/>
          <a:p>
            <a:r>
              <a:rPr lang="en-GB" b="1" dirty="0">
                <a:solidFill>
                  <a:srgbClr val="002060"/>
                </a:solidFill>
              </a:rPr>
              <a:t>Following the accomplishment of WP1 with the review of Partners curricula, on CH and tourism, the project will go on with the implementation of the Pilot Courses in PC. </a:t>
            </a:r>
            <a:endParaRPr lang="it-IT" b="1" dirty="0">
              <a:solidFill>
                <a:srgbClr val="002060"/>
              </a:solidFill>
            </a:endParaRPr>
          </a:p>
          <a:p>
            <a:r>
              <a:rPr lang="en-GB" b="1" dirty="0">
                <a:solidFill>
                  <a:srgbClr val="002060"/>
                </a:solidFill>
              </a:rPr>
              <a:t>The Development of Pilot Courses, divided into Short and Curricular Courses will be shared among PC as </a:t>
            </a:r>
            <a:r>
              <a:rPr lang="en-GB" b="1" dirty="0" smtClean="0">
                <a:solidFill>
                  <a:srgbClr val="002060"/>
                </a:solidFill>
              </a:rPr>
              <a:t>follows</a:t>
            </a:r>
            <a:r>
              <a:rPr lang="en-GB" b="1" dirty="0">
                <a:solidFill>
                  <a:srgbClr val="002060"/>
                </a:solidFill>
              </a:rPr>
              <a:t> </a:t>
            </a:r>
            <a:r>
              <a:rPr lang="en-GB" b="1" dirty="0" smtClean="0">
                <a:solidFill>
                  <a:srgbClr val="002060"/>
                </a:solidFill>
              </a:rPr>
              <a:t>:</a:t>
            </a:r>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it-IT" dirty="0"/>
          </a:p>
          <a:p>
            <a:pPr algn="just">
              <a:spcAft>
                <a:spcPts val="0"/>
              </a:spcAft>
            </a:pPr>
            <a:endParaRPr lang="it-IT" sz="2800" dirty="0">
              <a:solidFill>
                <a:srgbClr val="002060"/>
              </a:solidFill>
              <a:latin typeface="Calibri" panose="020F0502020204030204" pitchFamily="34" charset="0"/>
              <a:ea typeface="Calibri" panose="020F0502020204030204" pitchFamily="34" charset="0"/>
              <a:cs typeface="Arial" panose="020B0604020202020204" pitchFamily="34" charset="0"/>
            </a:endParaRPr>
          </a:p>
        </p:txBody>
      </p:sp>
      <p:sp>
        <p:nvSpPr>
          <p:cNvPr id="4" name="CasellaDiTesto 3"/>
          <p:cNvSpPr txBox="1"/>
          <p:nvPr/>
        </p:nvSpPr>
        <p:spPr>
          <a:xfrm>
            <a:off x="914399" y="614149"/>
            <a:ext cx="5609231" cy="707886"/>
          </a:xfrm>
          <a:prstGeom prst="rect">
            <a:avLst/>
          </a:prstGeom>
          <a:noFill/>
          <a:ln>
            <a:solidFill>
              <a:srgbClr val="FF0000"/>
            </a:solidFill>
          </a:ln>
        </p:spPr>
        <p:txBody>
          <a:bodyPr wrap="square" rtlCol="0">
            <a:spAutoFit/>
          </a:bodyPr>
          <a:lstStyle/>
          <a:p>
            <a:r>
              <a:rPr lang="it-IT" sz="2000" b="1" dirty="0" smtClean="0">
                <a:solidFill>
                  <a:srgbClr val="002060"/>
                </a:solidFill>
              </a:rPr>
              <a:t>WP </a:t>
            </a:r>
            <a:r>
              <a:rPr lang="it-IT" sz="2000" b="1" dirty="0" smtClean="0">
                <a:solidFill>
                  <a:srgbClr val="002060"/>
                </a:solidFill>
              </a:rPr>
              <a:t>2 </a:t>
            </a:r>
            <a:endParaRPr lang="it-IT" sz="2000" b="1" dirty="0" smtClean="0">
              <a:solidFill>
                <a:srgbClr val="002060"/>
              </a:solidFill>
            </a:endParaRPr>
          </a:p>
          <a:p>
            <a:r>
              <a:rPr lang="it-IT" sz="2000" b="1" dirty="0" smtClean="0">
                <a:solidFill>
                  <a:srgbClr val="002060"/>
                </a:solidFill>
              </a:rPr>
              <a:t>DEVELOPMENT    ASU / VGTU</a:t>
            </a:r>
            <a:endParaRPr lang="it-IT" sz="2000" b="1" dirty="0">
              <a:solidFill>
                <a:srgbClr val="002060"/>
              </a:solidFill>
            </a:endParaRPr>
          </a:p>
        </p:txBody>
      </p:sp>
      <p:graphicFrame>
        <p:nvGraphicFramePr>
          <p:cNvPr id="5" name="Tabella 4"/>
          <p:cNvGraphicFramePr>
            <a:graphicFrameLocks noGrp="1"/>
          </p:cNvGraphicFramePr>
          <p:nvPr>
            <p:extLst>
              <p:ext uri="{D42A27DB-BD31-4B8C-83A1-F6EECF244321}">
                <p14:modId xmlns:p14="http://schemas.microsoft.com/office/powerpoint/2010/main" val="2790126830"/>
              </p:ext>
            </p:extLst>
          </p:nvPr>
        </p:nvGraphicFramePr>
        <p:xfrm>
          <a:off x="2142701" y="2661311"/>
          <a:ext cx="7983938" cy="3755407"/>
        </p:xfrm>
        <a:graphic>
          <a:graphicData uri="http://schemas.openxmlformats.org/drawingml/2006/table">
            <a:tbl>
              <a:tblPr firstRow="1" firstCol="1" bandRow="1">
                <a:tableStyleId>{5C22544A-7EE6-4342-B048-85BDC9FD1C3A}</a:tableStyleId>
              </a:tblPr>
              <a:tblGrid>
                <a:gridCol w="940057">
                  <a:extLst>
                    <a:ext uri="{9D8B030D-6E8A-4147-A177-3AD203B41FA5}">
                      <a16:colId xmlns:a16="http://schemas.microsoft.com/office/drawing/2014/main" val="2976546389"/>
                    </a:ext>
                  </a:extLst>
                </a:gridCol>
                <a:gridCol w="814716">
                  <a:extLst>
                    <a:ext uri="{9D8B030D-6E8A-4147-A177-3AD203B41FA5}">
                      <a16:colId xmlns:a16="http://schemas.microsoft.com/office/drawing/2014/main" val="1832330139"/>
                    </a:ext>
                  </a:extLst>
                </a:gridCol>
                <a:gridCol w="1211631">
                  <a:extLst>
                    <a:ext uri="{9D8B030D-6E8A-4147-A177-3AD203B41FA5}">
                      <a16:colId xmlns:a16="http://schemas.microsoft.com/office/drawing/2014/main" val="2383535990"/>
                    </a:ext>
                  </a:extLst>
                </a:gridCol>
                <a:gridCol w="1211631">
                  <a:extLst>
                    <a:ext uri="{9D8B030D-6E8A-4147-A177-3AD203B41FA5}">
                      <a16:colId xmlns:a16="http://schemas.microsoft.com/office/drawing/2014/main" val="4185843289"/>
                    </a:ext>
                  </a:extLst>
                </a:gridCol>
                <a:gridCol w="926225">
                  <a:extLst>
                    <a:ext uri="{9D8B030D-6E8A-4147-A177-3AD203B41FA5}">
                      <a16:colId xmlns:a16="http://schemas.microsoft.com/office/drawing/2014/main" val="3751821620"/>
                    </a:ext>
                  </a:extLst>
                </a:gridCol>
                <a:gridCol w="870328">
                  <a:extLst>
                    <a:ext uri="{9D8B030D-6E8A-4147-A177-3AD203B41FA5}">
                      <a16:colId xmlns:a16="http://schemas.microsoft.com/office/drawing/2014/main" val="3596327444"/>
                    </a:ext>
                  </a:extLst>
                </a:gridCol>
                <a:gridCol w="1040359">
                  <a:extLst>
                    <a:ext uri="{9D8B030D-6E8A-4147-A177-3AD203B41FA5}">
                      <a16:colId xmlns:a16="http://schemas.microsoft.com/office/drawing/2014/main" val="4002244022"/>
                    </a:ext>
                  </a:extLst>
                </a:gridCol>
                <a:gridCol w="968991">
                  <a:extLst>
                    <a:ext uri="{9D8B030D-6E8A-4147-A177-3AD203B41FA5}">
                      <a16:colId xmlns:a16="http://schemas.microsoft.com/office/drawing/2014/main" val="393676823"/>
                    </a:ext>
                  </a:extLst>
                </a:gridCol>
              </a:tblGrid>
              <a:tr h="1341858">
                <a:tc>
                  <a:txBody>
                    <a:bodyPr/>
                    <a:lstStyle/>
                    <a:p>
                      <a:pPr algn="ctr">
                        <a:lnSpc>
                          <a:spcPct val="115000"/>
                        </a:lnSpc>
                        <a:spcAft>
                          <a:spcPts val="0"/>
                        </a:spcAft>
                      </a:pPr>
                      <a:r>
                        <a:rPr lang="it-IT" sz="1800" dirty="0">
                          <a:effectLst/>
                        </a:rPr>
                        <a:t>Country Area </a:t>
                      </a:r>
                      <a:endParaRPr lang="it-IT" sz="18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5000"/>
                        </a:lnSpc>
                        <a:spcAft>
                          <a:spcPts val="0"/>
                        </a:spcAft>
                      </a:pPr>
                      <a:r>
                        <a:rPr lang="it-IT" sz="1800" dirty="0">
                          <a:effectLst/>
                        </a:rPr>
                        <a:t>PC</a:t>
                      </a:r>
                      <a:endParaRPr lang="it-IT" sz="18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5000"/>
                        </a:lnSpc>
                        <a:spcAft>
                          <a:spcPts val="0"/>
                        </a:spcAft>
                      </a:pPr>
                      <a:r>
                        <a:rPr lang="it-IT" sz="1800" dirty="0">
                          <a:effectLst/>
                        </a:rPr>
                        <a:t>Short Courses</a:t>
                      </a:r>
                      <a:endParaRPr lang="it-IT" sz="18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5000"/>
                        </a:lnSpc>
                        <a:spcAft>
                          <a:spcPts val="0"/>
                        </a:spcAft>
                      </a:pPr>
                      <a:r>
                        <a:rPr lang="en-GB" sz="1800" dirty="0">
                          <a:effectLst/>
                        </a:rPr>
                        <a:t>Curricular Courses 1st, 2nd Level</a:t>
                      </a:r>
                      <a:endParaRPr lang="it-IT" sz="18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5000"/>
                        </a:lnSpc>
                        <a:spcAft>
                          <a:spcPts val="0"/>
                        </a:spcAft>
                      </a:pPr>
                      <a:r>
                        <a:rPr lang="en-GB" sz="1800" dirty="0">
                          <a:effectLst/>
                        </a:rPr>
                        <a:t>Teachers</a:t>
                      </a:r>
                      <a:endParaRPr lang="it-IT" sz="18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5000"/>
                        </a:lnSpc>
                        <a:spcAft>
                          <a:spcPts val="0"/>
                        </a:spcAft>
                      </a:pPr>
                      <a:r>
                        <a:rPr lang="en-GB" sz="1800" dirty="0">
                          <a:effectLst/>
                        </a:rPr>
                        <a:t>Tutors</a:t>
                      </a:r>
                      <a:endParaRPr lang="it-IT" sz="18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5000"/>
                        </a:lnSpc>
                        <a:spcAft>
                          <a:spcPts val="0"/>
                        </a:spcAft>
                      </a:pPr>
                      <a:r>
                        <a:rPr lang="en-GB" sz="1800" dirty="0" err="1">
                          <a:effectLst/>
                        </a:rPr>
                        <a:t>Menthors</a:t>
                      </a:r>
                      <a:endParaRPr lang="it-IT" sz="18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tc>
                  <a:txBody>
                    <a:bodyPr/>
                    <a:lstStyle/>
                    <a:p>
                      <a:pPr algn="ctr">
                        <a:lnSpc>
                          <a:spcPct val="115000"/>
                        </a:lnSpc>
                        <a:spcAft>
                          <a:spcPts val="0"/>
                        </a:spcAft>
                      </a:pPr>
                      <a:r>
                        <a:rPr lang="en-GB" sz="1800" dirty="0">
                          <a:effectLst/>
                        </a:rPr>
                        <a:t>Students</a:t>
                      </a:r>
                      <a:endParaRPr lang="it-IT" sz="18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ctr"/>
                </a:tc>
                <a:extLst>
                  <a:ext uri="{0D108BD9-81ED-4DB2-BD59-A6C34878D82A}">
                    <a16:rowId xmlns:a16="http://schemas.microsoft.com/office/drawing/2014/main" val="666107754"/>
                  </a:ext>
                </a:extLst>
              </a:tr>
              <a:tr h="336418">
                <a:tc rowSpan="2">
                  <a:txBody>
                    <a:bodyPr/>
                    <a:lstStyle/>
                    <a:p>
                      <a:pPr algn="ctr">
                        <a:lnSpc>
                          <a:spcPct val="115000"/>
                        </a:lnSpc>
                        <a:spcAft>
                          <a:spcPts val="0"/>
                        </a:spcAft>
                      </a:pPr>
                      <a:r>
                        <a:rPr lang="en-GB" sz="1800">
                          <a:effectLst/>
                        </a:rPr>
                        <a:t>AZ</a:t>
                      </a:r>
                      <a:endParaRPr lang="it-IT" sz="18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nSpc>
                          <a:spcPct val="115000"/>
                        </a:lnSpc>
                        <a:spcAft>
                          <a:spcPts val="0"/>
                        </a:spcAft>
                      </a:pPr>
                      <a:r>
                        <a:rPr lang="en-GB" sz="1800">
                          <a:effectLst/>
                        </a:rPr>
                        <a:t>ATMU</a:t>
                      </a:r>
                      <a:endParaRPr lang="it-IT" sz="18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2</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1</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3</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6</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3</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50</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2549807631"/>
                  </a:ext>
                </a:extLst>
              </a:tr>
              <a:tr h="660949">
                <a:tc vMerge="1">
                  <a:txBody>
                    <a:bodyPr/>
                    <a:lstStyle/>
                    <a:p>
                      <a:endParaRPr lang="it-IT"/>
                    </a:p>
                  </a:txBody>
                  <a:tcPr/>
                </a:tc>
                <a:tc>
                  <a:txBody>
                    <a:bodyPr/>
                    <a:lstStyle/>
                    <a:p>
                      <a:pPr>
                        <a:lnSpc>
                          <a:spcPct val="115000"/>
                        </a:lnSpc>
                        <a:spcAft>
                          <a:spcPts val="0"/>
                        </a:spcAft>
                      </a:pPr>
                      <a:r>
                        <a:rPr lang="en-GB" sz="1800">
                          <a:effectLst/>
                        </a:rPr>
                        <a:t>KHAZAR</a:t>
                      </a:r>
                      <a:endParaRPr lang="it-IT" sz="18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2</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1</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3</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6</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3</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50</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2158613212"/>
                  </a:ext>
                </a:extLst>
              </a:tr>
              <a:tr h="336418">
                <a:tc rowSpan="2">
                  <a:txBody>
                    <a:bodyPr/>
                    <a:lstStyle/>
                    <a:p>
                      <a:pPr algn="ctr">
                        <a:lnSpc>
                          <a:spcPct val="115000"/>
                        </a:lnSpc>
                        <a:spcAft>
                          <a:spcPts val="0"/>
                        </a:spcAft>
                      </a:pPr>
                      <a:r>
                        <a:rPr lang="en-GB" sz="1800">
                          <a:effectLst/>
                        </a:rPr>
                        <a:t>RU</a:t>
                      </a:r>
                      <a:endParaRPr lang="it-IT" sz="18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nSpc>
                          <a:spcPct val="115000"/>
                        </a:lnSpc>
                        <a:spcAft>
                          <a:spcPts val="0"/>
                        </a:spcAft>
                      </a:pPr>
                      <a:r>
                        <a:rPr lang="en-GB" sz="1800">
                          <a:effectLst/>
                        </a:rPr>
                        <a:t>ASU</a:t>
                      </a:r>
                      <a:endParaRPr lang="it-IT" sz="18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2</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1</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3</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6</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3</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50</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2833230409"/>
                  </a:ext>
                </a:extLst>
              </a:tr>
              <a:tr h="336418">
                <a:tc vMerge="1">
                  <a:txBody>
                    <a:bodyPr/>
                    <a:lstStyle/>
                    <a:p>
                      <a:endParaRPr lang="it-IT"/>
                    </a:p>
                  </a:txBody>
                  <a:tcPr/>
                </a:tc>
                <a:tc>
                  <a:txBody>
                    <a:bodyPr/>
                    <a:lstStyle/>
                    <a:p>
                      <a:pPr>
                        <a:lnSpc>
                          <a:spcPct val="115000"/>
                        </a:lnSpc>
                        <a:spcAft>
                          <a:spcPts val="0"/>
                        </a:spcAft>
                      </a:pPr>
                      <a:r>
                        <a:rPr lang="en-GB" sz="1800">
                          <a:effectLst/>
                        </a:rPr>
                        <a:t>VSTU</a:t>
                      </a:r>
                      <a:endParaRPr lang="it-IT" sz="18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2</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1</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3</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6</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3</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50</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3291484725"/>
                  </a:ext>
                </a:extLst>
              </a:tr>
              <a:tr h="336418">
                <a:tc rowSpan="2">
                  <a:txBody>
                    <a:bodyPr/>
                    <a:lstStyle/>
                    <a:p>
                      <a:pPr algn="ctr">
                        <a:lnSpc>
                          <a:spcPct val="115000"/>
                        </a:lnSpc>
                        <a:spcAft>
                          <a:spcPts val="0"/>
                        </a:spcAft>
                      </a:pPr>
                      <a:r>
                        <a:rPr lang="en-GB" sz="1800">
                          <a:effectLst/>
                        </a:rPr>
                        <a:t>KZ</a:t>
                      </a:r>
                      <a:endParaRPr lang="it-IT" sz="18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nSpc>
                          <a:spcPct val="115000"/>
                        </a:lnSpc>
                        <a:spcAft>
                          <a:spcPts val="0"/>
                        </a:spcAft>
                      </a:pPr>
                      <a:r>
                        <a:rPr lang="en-GB" sz="1800">
                          <a:effectLst/>
                        </a:rPr>
                        <a:t>CSUTE</a:t>
                      </a:r>
                      <a:endParaRPr lang="it-IT" sz="18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2</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1</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3</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6</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3</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100</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1491825761"/>
                  </a:ext>
                </a:extLst>
              </a:tr>
              <a:tr h="336418">
                <a:tc vMerge="1">
                  <a:txBody>
                    <a:bodyPr/>
                    <a:lstStyle/>
                    <a:p>
                      <a:endParaRPr lang="it-IT"/>
                    </a:p>
                  </a:txBody>
                  <a:tcPr/>
                </a:tc>
                <a:tc>
                  <a:txBody>
                    <a:bodyPr/>
                    <a:lstStyle/>
                    <a:p>
                      <a:pPr>
                        <a:lnSpc>
                          <a:spcPct val="115000"/>
                        </a:lnSpc>
                        <a:spcAft>
                          <a:spcPts val="0"/>
                        </a:spcAft>
                      </a:pPr>
                      <a:r>
                        <a:rPr lang="en-GB" sz="1800">
                          <a:effectLst/>
                        </a:rPr>
                        <a:t>UIB</a:t>
                      </a:r>
                      <a:endParaRPr lang="it-IT" sz="18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10</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5</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15</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30</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a:effectLst/>
                        </a:rPr>
                        <a:t>15</a:t>
                      </a:r>
                      <a:endParaRPr lang="it-IT" sz="200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tc>
                  <a:txBody>
                    <a:bodyPr/>
                    <a:lstStyle/>
                    <a:p>
                      <a:pPr algn="r">
                        <a:lnSpc>
                          <a:spcPct val="115000"/>
                        </a:lnSpc>
                        <a:spcAft>
                          <a:spcPts val="0"/>
                        </a:spcAft>
                      </a:pPr>
                      <a:r>
                        <a:rPr lang="en-GB" sz="2000" dirty="0">
                          <a:effectLst/>
                        </a:rPr>
                        <a:t>300</a:t>
                      </a:r>
                      <a:endParaRPr lang="it-IT" sz="2000" dirty="0">
                        <a:effectLst/>
                        <a:latin typeface="Calibri" panose="020F0502020204030204" pitchFamily="34" charset="0"/>
                        <a:ea typeface="Calibri" panose="020F0502020204030204" pitchFamily="34" charset="0"/>
                        <a:cs typeface="Arial" panose="020B0604020202020204" pitchFamily="34" charset="0"/>
                      </a:endParaRPr>
                    </a:p>
                  </a:txBody>
                  <a:tcPr marL="44450" marR="44450" marT="0" marB="0" anchor="b"/>
                </a:tc>
                <a:extLst>
                  <a:ext uri="{0D108BD9-81ED-4DB2-BD59-A6C34878D82A}">
                    <a16:rowId xmlns:a16="http://schemas.microsoft.com/office/drawing/2014/main" val="3712222209"/>
                  </a:ext>
                </a:extLst>
              </a:tr>
            </a:tbl>
          </a:graphicData>
        </a:graphic>
      </p:graphicFrame>
    </p:spTree>
    <p:extLst>
      <p:ext uri="{BB962C8B-B14F-4D97-AF65-F5344CB8AC3E}">
        <p14:creationId xmlns:p14="http://schemas.microsoft.com/office/powerpoint/2010/main" val="4032769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898475" y="268539"/>
            <a:ext cx="10253162" cy="1355542"/>
          </a:xfrm>
          <a:prstGeom prst="rect">
            <a:avLst/>
          </a:prstGeom>
          <a:ln>
            <a:solidFill>
              <a:srgbClr val="FF0000"/>
            </a:solidFill>
          </a:ln>
        </p:spPr>
      </p:pic>
      <p:sp>
        <p:nvSpPr>
          <p:cNvPr id="3" name="CasellaDiTesto 2"/>
          <p:cNvSpPr txBox="1"/>
          <p:nvPr/>
        </p:nvSpPr>
        <p:spPr>
          <a:xfrm>
            <a:off x="2565779" y="2088107"/>
            <a:ext cx="6933063" cy="400110"/>
          </a:xfrm>
          <a:prstGeom prst="rect">
            <a:avLst/>
          </a:prstGeom>
          <a:noFill/>
          <a:ln>
            <a:solidFill>
              <a:srgbClr val="FF0000"/>
            </a:solidFill>
          </a:ln>
        </p:spPr>
        <p:txBody>
          <a:bodyPr wrap="square" rtlCol="0">
            <a:spAutoFit/>
          </a:bodyPr>
          <a:lstStyle/>
          <a:p>
            <a:pPr algn="ctr"/>
            <a:r>
              <a:rPr lang="it-IT" sz="2000" b="1" dirty="0" smtClean="0">
                <a:solidFill>
                  <a:srgbClr val="002060"/>
                </a:solidFill>
              </a:rPr>
              <a:t>INNOVATION IN DIDACTICS</a:t>
            </a:r>
            <a:endParaRPr lang="it-IT" sz="2000" b="1" dirty="0">
              <a:solidFill>
                <a:srgbClr val="002060"/>
              </a:solidFill>
            </a:endParaRPr>
          </a:p>
        </p:txBody>
      </p:sp>
      <p:sp>
        <p:nvSpPr>
          <p:cNvPr id="6" name="Segnaposto contenuto 5"/>
          <p:cNvSpPr>
            <a:spLocks noGrp="1"/>
          </p:cNvSpPr>
          <p:nvPr>
            <p:ph sz="half" idx="1"/>
          </p:nvPr>
        </p:nvSpPr>
        <p:spPr>
          <a:xfrm>
            <a:off x="843456" y="2823768"/>
            <a:ext cx="5181600" cy="3280125"/>
          </a:xfrm>
          <a:ln>
            <a:solidFill>
              <a:srgbClr val="FF0000"/>
            </a:solidFill>
          </a:ln>
        </p:spPr>
        <p:txBody>
          <a:bodyPr>
            <a:normAutofit fontScale="77500" lnSpcReduction="20000"/>
          </a:bodyPr>
          <a:lstStyle/>
          <a:p>
            <a:pPr marL="0" indent="0">
              <a:buNone/>
            </a:pPr>
            <a:r>
              <a:rPr lang="it-IT" b="1" dirty="0" err="1" smtClean="0">
                <a:solidFill>
                  <a:srgbClr val="002060"/>
                </a:solidFill>
              </a:rPr>
              <a:t>Practice</a:t>
            </a:r>
            <a:r>
              <a:rPr lang="it-IT" b="1" dirty="0" smtClean="0">
                <a:solidFill>
                  <a:srgbClr val="002060"/>
                </a:solidFill>
              </a:rPr>
              <a:t> Enterprise PE</a:t>
            </a:r>
          </a:p>
          <a:p>
            <a:pPr marL="0" indent="0">
              <a:buNone/>
            </a:pPr>
            <a:r>
              <a:rPr lang="it-IT" dirty="0" smtClean="0">
                <a:solidFill>
                  <a:srgbClr val="002060"/>
                </a:solidFill>
              </a:rPr>
              <a:t>A Learning By </a:t>
            </a:r>
            <a:r>
              <a:rPr lang="it-IT" dirty="0" err="1" smtClean="0">
                <a:solidFill>
                  <a:srgbClr val="002060"/>
                </a:solidFill>
              </a:rPr>
              <a:t>Doing</a:t>
            </a:r>
            <a:r>
              <a:rPr lang="it-IT" dirty="0" smtClean="0">
                <a:solidFill>
                  <a:srgbClr val="002060"/>
                </a:solidFill>
              </a:rPr>
              <a:t> </a:t>
            </a:r>
            <a:r>
              <a:rPr lang="it-IT" dirty="0" err="1" smtClean="0">
                <a:solidFill>
                  <a:srgbClr val="002060"/>
                </a:solidFill>
              </a:rPr>
              <a:t>Approach</a:t>
            </a:r>
            <a:r>
              <a:rPr lang="it-IT" dirty="0" smtClean="0">
                <a:solidFill>
                  <a:srgbClr val="002060"/>
                </a:solidFill>
              </a:rPr>
              <a:t> in </a:t>
            </a:r>
            <a:r>
              <a:rPr lang="it-IT" dirty="0" err="1" smtClean="0">
                <a:solidFill>
                  <a:srgbClr val="002060"/>
                </a:solidFill>
              </a:rPr>
              <a:t>which</a:t>
            </a:r>
            <a:r>
              <a:rPr lang="it-IT" dirty="0" smtClean="0">
                <a:solidFill>
                  <a:srgbClr val="002060"/>
                </a:solidFill>
              </a:rPr>
              <a:t> </a:t>
            </a:r>
            <a:r>
              <a:rPr lang="it-IT" dirty="0" err="1" smtClean="0">
                <a:solidFill>
                  <a:srgbClr val="002060"/>
                </a:solidFill>
              </a:rPr>
              <a:t>students</a:t>
            </a:r>
            <a:r>
              <a:rPr lang="it-IT" dirty="0" smtClean="0">
                <a:solidFill>
                  <a:srgbClr val="002060"/>
                </a:solidFill>
              </a:rPr>
              <a:t> are </a:t>
            </a:r>
            <a:r>
              <a:rPr lang="it-IT" dirty="0" err="1" smtClean="0">
                <a:solidFill>
                  <a:srgbClr val="002060"/>
                </a:solidFill>
              </a:rPr>
              <a:t>committed</a:t>
            </a:r>
            <a:r>
              <a:rPr lang="it-IT" dirty="0" smtClean="0">
                <a:solidFill>
                  <a:srgbClr val="002060"/>
                </a:solidFill>
              </a:rPr>
              <a:t> to create, in the </a:t>
            </a:r>
            <a:r>
              <a:rPr lang="it-IT" dirty="0" err="1" smtClean="0">
                <a:solidFill>
                  <a:srgbClr val="002060"/>
                </a:solidFill>
              </a:rPr>
              <a:t>classroom</a:t>
            </a:r>
            <a:r>
              <a:rPr lang="it-IT" dirty="0" smtClean="0">
                <a:solidFill>
                  <a:srgbClr val="002060"/>
                </a:solidFill>
              </a:rPr>
              <a:t> and the </a:t>
            </a:r>
            <a:r>
              <a:rPr lang="it-IT" dirty="0" err="1" smtClean="0">
                <a:solidFill>
                  <a:srgbClr val="002060"/>
                </a:solidFill>
              </a:rPr>
              <a:t>support</a:t>
            </a:r>
            <a:r>
              <a:rPr lang="it-IT" dirty="0" smtClean="0">
                <a:solidFill>
                  <a:srgbClr val="002060"/>
                </a:solidFill>
              </a:rPr>
              <a:t> of </a:t>
            </a:r>
            <a:r>
              <a:rPr lang="it-IT" dirty="0" err="1" smtClean="0">
                <a:solidFill>
                  <a:srgbClr val="002060"/>
                </a:solidFill>
              </a:rPr>
              <a:t>teachers</a:t>
            </a:r>
            <a:r>
              <a:rPr lang="it-IT" dirty="0" smtClean="0">
                <a:solidFill>
                  <a:srgbClr val="002060"/>
                </a:solidFill>
              </a:rPr>
              <a:t>, tutors and </a:t>
            </a:r>
            <a:r>
              <a:rPr lang="it-IT" dirty="0" err="1" smtClean="0">
                <a:solidFill>
                  <a:srgbClr val="002060"/>
                </a:solidFill>
              </a:rPr>
              <a:t>menthors</a:t>
            </a:r>
            <a:r>
              <a:rPr lang="it-IT" dirty="0" smtClean="0">
                <a:solidFill>
                  <a:srgbClr val="002060"/>
                </a:solidFill>
              </a:rPr>
              <a:t> an </a:t>
            </a:r>
            <a:r>
              <a:rPr lang="it-IT" dirty="0" err="1" smtClean="0">
                <a:solidFill>
                  <a:srgbClr val="002060"/>
                </a:solidFill>
              </a:rPr>
              <a:t>enterprise</a:t>
            </a:r>
            <a:r>
              <a:rPr lang="it-IT" dirty="0" smtClean="0">
                <a:solidFill>
                  <a:srgbClr val="002060"/>
                </a:solidFill>
              </a:rPr>
              <a:t> with </a:t>
            </a:r>
            <a:r>
              <a:rPr lang="it-IT" dirty="0" err="1" smtClean="0">
                <a:solidFill>
                  <a:srgbClr val="002060"/>
                </a:solidFill>
              </a:rPr>
              <a:t>most</a:t>
            </a:r>
            <a:r>
              <a:rPr lang="it-IT" dirty="0" smtClean="0">
                <a:solidFill>
                  <a:srgbClr val="002060"/>
                </a:solidFill>
              </a:rPr>
              <a:t> of </a:t>
            </a:r>
            <a:r>
              <a:rPr lang="it-IT" dirty="0" err="1" smtClean="0">
                <a:solidFill>
                  <a:srgbClr val="002060"/>
                </a:solidFill>
              </a:rPr>
              <a:t>functions</a:t>
            </a:r>
            <a:r>
              <a:rPr lang="it-IT" dirty="0" smtClean="0">
                <a:solidFill>
                  <a:srgbClr val="002060"/>
                </a:solidFill>
              </a:rPr>
              <a:t> and </a:t>
            </a:r>
            <a:r>
              <a:rPr lang="it-IT" dirty="0" err="1" smtClean="0">
                <a:solidFill>
                  <a:srgbClr val="002060"/>
                </a:solidFill>
              </a:rPr>
              <a:t>realistic</a:t>
            </a:r>
            <a:r>
              <a:rPr lang="it-IT" dirty="0" smtClean="0">
                <a:solidFill>
                  <a:srgbClr val="002060"/>
                </a:solidFill>
              </a:rPr>
              <a:t> </a:t>
            </a:r>
            <a:r>
              <a:rPr lang="it-IT" dirty="0" err="1" smtClean="0">
                <a:solidFill>
                  <a:srgbClr val="002060"/>
                </a:solidFill>
              </a:rPr>
              <a:t>burdens</a:t>
            </a:r>
            <a:r>
              <a:rPr lang="it-IT" dirty="0">
                <a:solidFill>
                  <a:srgbClr val="002060"/>
                </a:solidFill>
              </a:rPr>
              <a:t> </a:t>
            </a:r>
            <a:r>
              <a:rPr lang="it-IT" dirty="0" smtClean="0">
                <a:solidFill>
                  <a:srgbClr val="002060"/>
                </a:solidFill>
              </a:rPr>
              <a:t>and the </a:t>
            </a:r>
            <a:r>
              <a:rPr lang="it-IT" dirty="0" err="1" smtClean="0">
                <a:solidFill>
                  <a:srgbClr val="002060"/>
                </a:solidFill>
              </a:rPr>
              <a:t>connections</a:t>
            </a:r>
            <a:r>
              <a:rPr lang="it-IT" dirty="0" smtClean="0">
                <a:solidFill>
                  <a:srgbClr val="002060"/>
                </a:solidFill>
              </a:rPr>
              <a:t> with the net.</a:t>
            </a:r>
            <a:endParaRPr lang="it-IT" dirty="0">
              <a:solidFill>
                <a:srgbClr val="002060"/>
              </a:solidFill>
            </a:endParaRPr>
          </a:p>
        </p:txBody>
      </p:sp>
      <p:sp>
        <p:nvSpPr>
          <p:cNvPr id="7" name="Segnaposto contenuto 6"/>
          <p:cNvSpPr>
            <a:spLocks noGrp="1"/>
          </p:cNvSpPr>
          <p:nvPr>
            <p:ph sz="half" idx="2"/>
          </p:nvPr>
        </p:nvSpPr>
        <p:spPr>
          <a:xfrm>
            <a:off x="6172200" y="2823768"/>
            <a:ext cx="5181600" cy="3280125"/>
          </a:xfrm>
          <a:ln>
            <a:solidFill>
              <a:srgbClr val="FF0000"/>
            </a:solidFill>
          </a:ln>
        </p:spPr>
        <p:txBody>
          <a:bodyPr>
            <a:normAutofit fontScale="77500" lnSpcReduction="20000"/>
          </a:bodyPr>
          <a:lstStyle/>
          <a:p>
            <a:pPr marL="0" indent="0">
              <a:buNone/>
            </a:pPr>
            <a:r>
              <a:rPr lang="it-IT" b="1" dirty="0" smtClean="0">
                <a:solidFill>
                  <a:srgbClr val="002060"/>
                </a:solidFill>
              </a:rPr>
              <a:t>Massive Open On Line Courses MOOCS</a:t>
            </a:r>
          </a:p>
          <a:p>
            <a:pPr marL="0" indent="0">
              <a:buNone/>
            </a:pPr>
            <a:r>
              <a:rPr lang="en-US" dirty="0" smtClean="0">
                <a:solidFill>
                  <a:srgbClr val="002060"/>
                </a:solidFill>
              </a:rPr>
              <a:t> </a:t>
            </a:r>
            <a:r>
              <a:rPr lang="en-US" dirty="0">
                <a:solidFill>
                  <a:srgbClr val="002060"/>
                </a:solidFill>
              </a:rPr>
              <a:t>massive open online course </a:t>
            </a:r>
            <a:r>
              <a:rPr lang="en-US" dirty="0" smtClean="0">
                <a:solidFill>
                  <a:srgbClr val="002060"/>
                </a:solidFill>
              </a:rPr>
              <a:t>are on line courses aimed </a:t>
            </a:r>
            <a:r>
              <a:rPr lang="en-US" dirty="0">
                <a:solidFill>
                  <a:srgbClr val="002060"/>
                </a:solidFill>
              </a:rPr>
              <a:t>at unlimited participation and open access via </a:t>
            </a:r>
            <a:r>
              <a:rPr lang="en-US" dirty="0" err="1" smtClean="0">
                <a:solidFill>
                  <a:srgbClr val="002060"/>
                </a:solidFill>
              </a:rPr>
              <a:t>theWeb</a:t>
            </a:r>
            <a:r>
              <a:rPr lang="en-US" dirty="0" smtClean="0">
                <a:solidFill>
                  <a:srgbClr val="002060"/>
                </a:solidFill>
              </a:rPr>
              <a:t> .</a:t>
            </a:r>
            <a:r>
              <a:rPr lang="en-US" baseline="30000" dirty="0" smtClean="0">
                <a:solidFill>
                  <a:srgbClr val="002060"/>
                </a:solidFill>
                <a:hlinkClick r:id="rId3"/>
              </a:rPr>
              <a:t>[</a:t>
            </a:r>
            <a:r>
              <a:rPr lang="en-US" dirty="0" smtClean="0">
                <a:solidFill>
                  <a:srgbClr val="002060"/>
                </a:solidFill>
              </a:rPr>
              <a:t>In </a:t>
            </a:r>
            <a:r>
              <a:rPr lang="en-US" dirty="0">
                <a:solidFill>
                  <a:srgbClr val="002060"/>
                </a:solidFill>
              </a:rPr>
              <a:t>addition to traditional course materials, such as filmed lectures, readings, </a:t>
            </a:r>
            <a:r>
              <a:rPr lang="en-US" dirty="0" smtClean="0">
                <a:solidFill>
                  <a:srgbClr val="002060"/>
                </a:solidFill>
              </a:rPr>
              <a:t>and </a:t>
            </a:r>
            <a:r>
              <a:rPr lang="en-US" dirty="0" err="1" smtClean="0">
                <a:solidFill>
                  <a:srgbClr val="002060"/>
                </a:solidFill>
              </a:rPr>
              <a:t>probem</a:t>
            </a:r>
            <a:r>
              <a:rPr lang="en-US" dirty="0" smtClean="0">
                <a:solidFill>
                  <a:srgbClr val="002060"/>
                </a:solidFill>
              </a:rPr>
              <a:t> sets, MOOCs provide interactive courses  </a:t>
            </a:r>
            <a:r>
              <a:rPr lang="en-US" dirty="0">
                <a:solidFill>
                  <a:srgbClr val="002060"/>
                </a:solidFill>
              </a:rPr>
              <a:t>with user forums or social media discussions to support community interactions among students, professors, and </a:t>
            </a:r>
            <a:r>
              <a:rPr lang="en-US" dirty="0" smtClean="0">
                <a:solidFill>
                  <a:srgbClr val="002060"/>
                </a:solidFill>
              </a:rPr>
              <a:t>Tutors as </a:t>
            </a:r>
            <a:r>
              <a:rPr lang="en-US" dirty="0">
                <a:solidFill>
                  <a:srgbClr val="002060"/>
                </a:solidFill>
              </a:rPr>
              <a:t>well as immediate feedback to quick quizzes and assignments</a:t>
            </a:r>
            <a:endParaRPr lang="it-IT" dirty="0" smtClean="0">
              <a:solidFill>
                <a:srgbClr val="002060"/>
              </a:solidFill>
            </a:endParaRPr>
          </a:p>
          <a:p>
            <a:endParaRPr lang="it-IT" dirty="0">
              <a:solidFill>
                <a:srgbClr val="002060"/>
              </a:solidFill>
            </a:endParaRPr>
          </a:p>
        </p:txBody>
      </p:sp>
    </p:spTree>
    <p:extLst>
      <p:ext uri="{BB962C8B-B14F-4D97-AF65-F5344CB8AC3E}">
        <p14:creationId xmlns:p14="http://schemas.microsoft.com/office/powerpoint/2010/main" val="2289797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884828" y="77470"/>
            <a:ext cx="10253162" cy="1355542"/>
          </a:xfrm>
          <a:prstGeom prst="rect">
            <a:avLst/>
          </a:prstGeom>
          <a:ln>
            <a:solidFill>
              <a:srgbClr val="FF0000"/>
            </a:solidFill>
          </a:ln>
        </p:spPr>
      </p:pic>
      <p:sp>
        <p:nvSpPr>
          <p:cNvPr id="3" name="CasellaDiTesto 2"/>
          <p:cNvSpPr txBox="1"/>
          <p:nvPr/>
        </p:nvSpPr>
        <p:spPr>
          <a:xfrm>
            <a:off x="2470244" y="1721976"/>
            <a:ext cx="6851176" cy="400110"/>
          </a:xfrm>
          <a:prstGeom prst="rect">
            <a:avLst/>
          </a:prstGeom>
          <a:noFill/>
          <a:ln>
            <a:solidFill>
              <a:srgbClr val="FF0000"/>
            </a:solidFill>
          </a:ln>
        </p:spPr>
        <p:txBody>
          <a:bodyPr wrap="square" rtlCol="0">
            <a:spAutoFit/>
          </a:bodyPr>
          <a:lstStyle/>
          <a:p>
            <a:pPr algn="ctr"/>
            <a:r>
              <a:rPr lang="it-IT" sz="2000" b="1" dirty="0" smtClean="0">
                <a:solidFill>
                  <a:srgbClr val="002060"/>
                </a:solidFill>
              </a:rPr>
              <a:t>  SERINAR PE EXPERIENCES IN PROGRESS</a:t>
            </a:r>
            <a:endParaRPr lang="it-IT" sz="2000" b="1" dirty="0">
              <a:solidFill>
                <a:srgbClr val="002060"/>
              </a:solidFill>
            </a:endParaRPr>
          </a:p>
        </p:txBody>
      </p:sp>
      <p:sp>
        <p:nvSpPr>
          <p:cNvPr id="4" name="Rettangolo 3"/>
          <p:cNvSpPr/>
          <p:nvPr/>
        </p:nvSpPr>
        <p:spPr>
          <a:xfrm>
            <a:off x="413340" y="3649013"/>
            <a:ext cx="8789157" cy="2807948"/>
          </a:xfrm>
          <a:prstGeom prst="rect">
            <a:avLst/>
          </a:prstGeom>
          <a:ln>
            <a:solidFill>
              <a:srgbClr val="FF0000"/>
            </a:solidFill>
          </a:ln>
        </p:spPr>
        <p:txBody>
          <a:bodyPr wrap="square">
            <a:spAutoFit/>
          </a:bodyPr>
          <a:lstStyle/>
          <a:p>
            <a:pPr>
              <a:lnSpc>
                <a:spcPct val="107000"/>
              </a:lnSpc>
              <a:spcAft>
                <a:spcPts val="800"/>
              </a:spcAft>
            </a:pPr>
            <a:r>
              <a:rPr lang="en-GB" sz="2000" b="1" dirty="0" smtClean="0">
                <a:solidFill>
                  <a:srgbClr val="002060"/>
                </a:solidFill>
                <a:latin typeface="Calibri" panose="020F0502020204030204" pitchFamily="34" charset="0"/>
                <a:ea typeface="Calibri" panose="020F0502020204030204" pitchFamily="34" charset="0"/>
                <a:cs typeface="Calibri" panose="020F0502020204030204" pitchFamily="34" charset="0"/>
              </a:rPr>
              <a:t>PE Start Up </a:t>
            </a:r>
          </a:p>
          <a:p>
            <a:pPr>
              <a:lnSpc>
                <a:spcPct val="107000"/>
              </a:lnSpc>
              <a:spcAft>
                <a:spcPts val="800"/>
              </a:spcAft>
            </a:pPr>
            <a:r>
              <a:rPr lang="en-GB" sz="2000" b="1" dirty="0" smtClean="0">
                <a:solidFill>
                  <a:srgbClr val="002060"/>
                </a:solidFill>
                <a:latin typeface="Calibri" panose="020F0502020204030204" pitchFamily="34" charset="0"/>
                <a:ea typeface="Calibri" panose="020F0502020204030204" pitchFamily="34" charset="0"/>
                <a:cs typeface="Calibri" panose="020F0502020204030204" pitchFamily="34" charset="0"/>
              </a:rPr>
              <a:t>1</a:t>
            </a:r>
            <a:r>
              <a:rPr lang="en-GB"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e-commerce X - Online support for the sale of goods to people / companies in financial difficulty </a:t>
            </a:r>
            <a:endParaRPr lang="it-IT" sz="20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solidFill>
                  <a:srgbClr val="002060"/>
                </a:solidFill>
                <a:latin typeface="Calibri" panose="020F0502020204030204" pitchFamily="34" charset="0"/>
                <a:ea typeface="Calibri" panose="020F0502020204030204" pitchFamily="34" charset="0"/>
                <a:cs typeface="Calibri" panose="020F0502020204030204" pitchFamily="34" charset="0"/>
              </a:rPr>
              <a:t>2. Quick </a:t>
            </a:r>
            <a:r>
              <a:rPr lang="en-GB" sz="2000" b="1" dirty="0" err="1">
                <a:solidFill>
                  <a:srgbClr val="002060"/>
                </a:solidFill>
                <a:latin typeface="Calibri" panose="020F0502020204030204" pitchFamily="34" charset="0"/>
                <a:ea typeface="Calibri" panose="020F0502020204030204" pitchFamily="34" charset="0"/>
                <a:cs typeface="Calibri" panose="020F0502020204030204" pitchFamily="34" charset="0"/>
              </a:rPr>
              <a:t>Nuntium</a:t>
            </a:r>
            <a:r>
              <a:rPr lang="en-GB" sz="2000" b="1" dirty="0">
                <a:solidFill>
                  <a:srgbClr val="002060"/>
                </a:solidFill>
                <a:latin typeface="Calibri" panose="020F0502020204030204" pitchFamily="34" charset="0"/>
                <a:ea typeface="Calibri" panose="020F0502020204030204" pitchFamily="34" charset="0"/>
                <a:cs typeface="Calibri" panose="020F0502020204030204" pitchFamily="34" charset="0"/>
              </a:rPr>
              <a:t> - Collection / dissemination of news for inexperienced surfers (Young and Seniors) </a:t>
            </a:r>
            <a:endParaRPr lang="it-IT" sz="20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solidFill>
                  <a:srgbClr val="002060"/>
                </a:solidFill>
                <a:latin typeface="Calibri" panose="020F0502020204030204" pitchFamily="34" charset="0"/>
                <a:ea typeface="Calibri" panose="020F0502020204030204" pitchFamily="34" charset="0"/>
                <a:cs typeface="Calibri" panose="020F0502020204030204" pitchFamily="34" charset="0"/>
              </a:rPr>
              <a:t>3. Online Real Estate Agency - for real estate sales with virtual tours </a:t>
            </a:r>
            <a:endParaRPr lang="it-IT" sz="20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b="1" dirty="0">
                <a:solidFill>
                  <a:srgbClr val="002060"/>
                </a:solidFill>
                <a:latin typeface="Calibri" panose="020F0502020204030204" pitchFamily="34" charset="0"/>
                <a:ea typeface="Calibri" panose="020F0502020204030204" pitchFamily="34" charset="0"/>
                <a:cs typeface="Calibri" panose="020F0502020204030204" pitchFamily="34" charset="0"/>
              </a:rPr>
              <a:t>4. Right Now - Home delivery organization for small shops</a:t>
            </a:r>
            <a:endParaRPr lang="it-IT" sz="2000"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5" name="Titolo 3"/>
          <p:cNvSpPr txBox="1">
            <a:spLocks/>
          </p:cNvSpPr>
          <p:nvPr/>
        </p:nvSpPr>
        <p:spPr>
          <a:xfrm>
            <a:off x="3167755" y="2330994"/>
            <a:ext cx="5456153" cy="1109111"/>
          </a:xfrm>
          <a:prstGeom prst="rect">
            <a:avLst/>
          </a:prstGeom>
          <a:ln>
            <a:solidFill>
              <a:srgbClr val="FF0000"/>
            </a:solidFill>
          </a:ln>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1800" b="1" dirty="0" err="1" smtClean="0">
                <a:solidFill>
                  <a:srgbClr val="002060"/>
                </a:solidFill>
              </a:rPr>
              <a:t>Practice</a:t>
            </a:r>
            <a:r>
              <a:rPr lang="it-IT" sz="1800" b="1" dirty="0" smtClean="0">
                <a:solidFill>
                  <a:srgbClr val="002060"/>
                </a:solidFill>
              </a:rPr>
              <a:t> Enterprise  </a:t>
            </a:r>
            <a:br>
              <a:rPr lang="it-IT" sz="1800" b="1" dirty="0" smtClean="0">
                <a:solidFill>
                  <a:srgbClr val="002060"/>
                </a:solidFill>
              </a:rPr>
            </a:br>
            <a:r>
              <a:rPr lang="it-IT" sz="1800" b="1" dirty="0" smtClean="0">
                <a:solidFill>
                  <a:srgbClr val="002060"/>
                </a:solidFill>
              </a:rPr>
              <a:t>MODULE UNIPV UNIBO</a:t>
            </a:r>
          </a:p>
          <a:p>
            <a:pPr algn="ctr"/>
            <a:r>
              <a:rPr lang="it-IT" sz="1800" b="1" dirty="0" smtClean="0">
                <a:solidFill>
                  <a:srgbClr val="002060"/>
                </a:solidFill>
              </a:rPr>
              <a:t>10 h 15 </a:t>
            </a:r>
            <a:r>
              <a:rPr lang="it-IT" sz="1800" b="1" dirty="0" err="1" smtClean="0">
                <a:solidFill>
                  <a:srgbClr val="002060"/>
                </a:solidFill>
              </a:rPr>
              <a:t>min</a:t>
            </a:r>
            <a:endParaRPr lang="it-IT" sz="1800" b="1" dirty="0" smtClean="0">
              <a:solidFill>
                <a:srgbClr val="002060"/>
              </a:solidFill>
            </a:endParaRPr>
          </a:p>
          <a:p>
            <a:pPr algn="ctr"/>
            <a:r>
              <a:rPr lang="it-IT" sz="1800" b="1" dirty="0" smtClean="0">
                <a:solidFill>
                  <a:srgbClr val="002060"/>
                </a:solidFill>
              </a:rPr>
              <a:t>16°; 17°; 23°  </a:t>
            </a:r>
            <a:r>
              <a:rPr lang="it-IT" sz="1800" b="1" dirty="0" err="1" smtClean="0">
                <a:solidFill>
                  <a:srgbClr val="002060"/>
                </a:solidFill>
              </a:rPr>
              <a:t>dec</a:t>
            </a:r>
            <a:r>
              <a:rPr lang="it-IT" sz="1800" b="1" dirty="0" smtClean="0">
                <a:solidFill>
                  <a:srgbClr val="002060"/>
                </a:solidFill>
              </a:rPr>
              <a:t> 2020</a:t>
            </a:r>
          </a:p>
          <a:p>
            <a:pPr algn="ctr"/>
            <a:endParaRPr lang="it-IT" sz="1800" b="1" dirty="0" smtClean="0">
              <a:solidFill>
                <a:srgbClr val="002060"/>
              </a:solidFill>
            </a:endParaRPr>
          </a:p>
          <a:p>
            <a:pPr algn="ctr"/>
            <a:endParaRPr lang="it-IT" sz="1800" b="1" dirty="0" smtClean="0">
              <a:solidFill>
                <a:srgbClr val="002060"/>
              </a:solidFill>
            </a:endParaRPr>
          </a:p>
          <a:p>
            <a:pPr algn="ctr"/>
            <a:endParaRPr lang="it-IT" sz="1800" b="1" dirty="0">
              <a:solidFill>
                <a:srgbClr val="002060"/>
              </a:solidFill>
            </a:endParaRPr>
          </a:p>
        </p:txBody>
      </p:sp>
      <p:sp>
        <p:nvSpPr>
          <p:cNvPr id="6" name="CasellaDiTesto 5"/>
          <p:cNvSpPr txBox="1"/>
          <p:nvPr/>
        </p:nvSpPr>
        <p:spPr>
          <a:xfrm>
            <a:off x="9445026" y="3730222"/>
            <a:ext cx="2128276" cy="2862322"/>
          </a:xfrm>
          <a:prstGeom prst="rect">
            <a:avLst/>
          </a:prstGeom>
          <a:noFill/>
          <a:ln>
            <a:solidFill>
              <a:srgbClr val="FF0000"/>
            </a:solidFill>
          </a:ln>
        </p:spPr>
        <p:txBody>
          <a:bodyPr wrap="square" rtlCol="0">
            <a:spAutoFit/>
          </a:bodyPr>
          <a:lstStyle/>
          <a:p>
            <a:r>
              <a:rPr lang="it-IT" b="1" dirty="0" smtClean="0">
                <a:solidFill>
                  <a:srgbClr val="002060"/>
                </a:solidFill>
              </a:rPr>
              <a:t>Teachers/Tutors</a:t>
            </a:r>
          </a:p>
          <a:p>
            <a:endParaRPr lang="it-IT" dirty="0">
              <a:solidFill>
                <a:srgbClr val="002060"/>
              </a:solidFill>
            </a:endParaRPr>
          </a:p>
          <a:p>
            <a:r>
              <a:rPr lang="it-IT" dirty="0" smtClean="0">
                <a:solidFill>
                  <a:srgbClr val="002060"/>
                </a:solidFill>
              </a:rPr>
              <a:t>Maria Chiara Demartini UNIPV</a:t>
            </a:r>
          </a:p>
          <a:p>
            <a:r>
              <a:rPr lang="it-IT" dirty="0" smtClean="0">
                <a:solidFill>
                  <a:srgbClr val="002060"/>
                </a:solidFill>
              </a:rPr>
              <a:t>Massimo Bianchi UNIBO</a:t>
            </a:r>
          </a:p>
          <a:p>
            <a:r>
              <a:rPr lang="it-IT" dirty="0" smtClean="0">
                <a:solidFill>
                  <a:srgbClr val="002060"/>
                </a:solidFill>
              </a:rPr>
              <a:t>Daniele Gualdi UNIBO</a:t>
            </a:r>
          </a:p>
          <a:p>
            <a:r>
              <a:rPr lang="it-IT" dirty="0" smtClean="0">
                <a:solidFill>
                  <a:srgbClr val="002060"/>
                </a:solidFill>
              </a:rPr>
              <a:t>Valentina Beretta UNICH</a:t>
            </a:r>
            <a:endParaRPr lang="it-IT" dirty="0">
              <a:solidFill>
                <a:srgbClr val="002060"/>
              </a:solidFill>
            </a:endParaRPr>
          </a:p>
        </p:txBody>
      </p:sp>
      <p:pic>
        <p:nvPicPr>
          <p:cNvPr id="7" name="Immagin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340" y="1645835"/>
            <a:ext cx="1356616" cy="1370319"/>
          </a:xfrm>
          <a:prstGeom prst="rect">
            <a:avLst/>
          </a:prstGeom>
        </p:spPr>
      </p:pic>
    </p:spTree>
    <p:extLst>
      <p:ext uri="{BB962C8B-B14F-4D97-AF65-F5344CB8AC3E}">
        <p14:creationId xmlns:p14="http://schemas.microsoft.com/office/powerpoint/2010/main" val="3290629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7001301" y="1"/>
            <a:ext cx="5190699" cy="914400"/>
          </a:xfrm>
          <a:prstGeom prst="rect">
            <a:avLst/>
          </a:prstGeom>
          <a:ln>
            <a:solidFill>
              <a:srgbClr val="FF0000"/>
            </a:solidFill>
          </a:ln>
        </p:spPr>
      </p:pic>
      <p:sp>
        <p:nvSpPr>
          <p:cNvPr id="3" name="Rettangolo 2"/>
          <p:cNvSpPr/>
          <p:nvPr/>
        </p:nvSpPr>
        <p:spPr>
          <a:xfrm>
            <a:off x="477672" y="1638954"/>
            <a:ext cx="11382232" cy="4893647"/>
          </a:xfrm>
          <a:prstGeom prst="rect">
            <a:avLst/>
          </a:prstGeom>
          <a:ln>
            <a:solidFill>
              <a:srgbClr val="FF0000"/>
            </a:solidFill>
          </a:ln>
        </p:spPr>
        <p:txBody>
          <a:bodyPr wrap="square">
            <a:spAutoFit/>
          </a:bodyPr>
          <a:lstStyle/>
          <a:p>
            <a:pPr algn="just">
              <a:spcAft>
                <a:spcPts val="0"/>
              </a:spcAft>
            </a:pPr>
            <a:r>
              <a:rPr lang="en-GB" sz="2600" dirty="0">
                <a:solidFill>
                  <a:srgbClr val="002060"/>
                </a:solidFill>
              </a:rPr>
              <a:t>In this Work Package the results of the PICASP project will be monitored by the participants directly involved in project activities as well as external </a:t>
            </a:r>
            <a:r>
              <a:rPr lang="en-GB" sz="2600" dirty="0" smtClean="0">
                <a:solidFill>
                  <a:srgbClr val="002060"/>
                </a:solidFill>
              </a:rPr>
              <a:t>parties. In consists in :</a:t>
            </a:r>
          </a:p>
          <a:p>
            <a:pPr marL="285750" lvl="0" indent="-285750">
              <a:buFont typeface="Arial" panose="020B0604020202020204" pitchFamily="34" charset="0"/>
              <a:buChar char="•"/>
            </a:pPr>
            <a:r>
              <a:rPr lang="en-GB" sz="2600" dirty="0" smtClean="0">
                <a:solidFill>
                  <a:srgbClr val="002060"/>
                </a:solidFill>
              </a:rPr>
              <a:t>monitoring </a:t>
            </a:r>
            <a:r>
              <a:rPr lang="en-GB" sz="2600" dirty="0">
                <a:solidFill>
                  <a:srgbClr val="002060"/>
                </a:solidFill>
              </a:rPr>
              <a:t>of the progress and achieved results in relation to the PICASP time schedule by coordinator;</a:t>
            </a:r>
            <a:endParaRPr lang="it-IT" sz="2600" dirty="0">
              <a:solidFill>
                <a:srgbClr val="002060"/>
              </a:solidFill>
            </a:endParaRPr>
          </a:p>
          <a:p>
            <a:pPr marL="285750" lvl="0" indent="-285750">
              <a:buFont typeface="Arial" panose="020B0604020202020204" pitchFamily="34" charset="0"/>
              <a:buChar char="•"/>
            </a:pPr>
            <a:r>
              <a:rPr lang="en-GB" sz="2600" dirty="0" smtClean="0">
                <a:solidFill>
                  <a:srgbClr val="002060"/>
                </a:solidFill>
              </a:rPr>
              <a:t>monitoring </a:t>
            </a:r>
            <a:r>
              <a:rPr lang="en-GB" sz="2600" dirty="0">
                <a:solidFill>
                  <a:srgbClr val="002060"/>
                </a:solidFill>
              </a:rPr>
              <a:t>of the results achieved by the </a:t>
            </a:r>
            <a:r>
              <a:rPr lang="en-GB" sz="2600" dirty="0" smtClean="0">
                <a:solidFill>
                  <a:srgbClr val="002060"/>
                </a:solidFill>
              </a:rPr>
              <a:t>teachers, administrative </a:t>
            </a:r>
            <a:r>
              <a:rPr lang="en-GB" sz="2600" dirty="0">
                <a:solidFill>
                  <a:srgbClr val="002060"/>
                </a:solidFill>
              </a:rPr>
              <a:t>staff </a:t>
            </a:r>
            <a:r>
              <a:rPr lang="en-GB" sz="2600" dirty="0" smtClean="0">
                <a:solidFill>
                  <a:srgbClr val="002060"/>
                </a:solidFill>
              </a:rPr>
              <a:t> and students</a:t>
            </a:r>
          </a:p>
          <a:p>
            <a:pPr marL="285750" lvl="0" indent="-285750">
              <a:buFont typeface="Arial" panose="020B0604020202020204" pitchFamily="34" charset="0"/>
              <a:buChar char="•"/>
            </a:pPr>
            <a:r>
              <a:rPr lang="en-GB" sz="2600" dirty="0" smtClean="0">
                <a:solidFill>
                  <a:srgbClr val="002060"/>
                </a:solidFill>
              </a:rPr>
              <a:t>feedback </a:t>
            </a:r>
            <a:r>
              <a:rPr lang="en-GB" sz="2600" dirty="0">
                <a:solidFill>
                  <a:srgbClr val="002060"/>
                </a:solidFill>
              </a:rPr>
              <a:t>of the students, teachers, administrative staff and interested parties </a:t>
            </a:r>
            <a:r>
              <a:rPr lang="en-GB" sz="2600" dirty="0" smtClean="0">
                <a:solidFill>
                  <a:srgbClr val="002060"/>
                </a:solidFill>
              </a:rPr>
              <a:t>involved</a:t>
            </a:r>
          </a:p>
          <a:p>
            <a:pPr marL="285750" lvl="0" indent="-285750">
              <a:buFont typeface="Arial" panose="020B0604020202020204" pitchFamily="34" charset="0"/>
              <a:buChar char="•"/>
            </a:pPr>
            <a:r>
              <a:rPr lang="en-GB" sz="2600" dirty="0">
                <a:solidFill>
                  <a:srgbClr val="002060"/>
                </a:solidFill>
              </a:rPr>
              <a:t>r</a:t>
            </a:r>
            <a:r>
              <a:rPr lang="en-GB" sz="2600" dirty="0" smtClean="0">
                <a:solidFill>
                  <a:srgbClr val="002060"/>
                </a:solidFill>
              </a:rPr>
              <a:t>eporting on </a:t>
            </a:r>
            <a:r>
              <a:rPr lang="en-GB" sz="2600" dirty="0">
                <a:solidFill>
                  <a:srgbClr val="002060"/>
                </a:solidFill>
              </a:rPr>
              <a:t>the results of the internal and external PICASP </a:t>
            </a:r>
            <a:r>
              <a:rPr lang="en-GB" sz="2600" dirty="0" smtClean="0">
                <a:solidFill>
                  <a:srgbClr val="002060"/>
                </a:solidFill>
              </a:rPr>
              <a:t>monitoring with recommendations for enhancing project capacities.;</a:t>
            </a:r>
            <a:endParaRPr lang="it-IT" sz="2600" dirty="0">
              <a:solidFill>
                <a:srgbClr val="002060"/>
              </a:solidFill>
            </a:endParaRPr>
          </a:p>
          <a:p>
            <a:pPr marL="285750" indent="-285750">
              <a:buFont typeface="Arial" panose="020B0604020202020204" pitchFamily="34" charset="0"/>
              <a:buChar char="•"/>
            </a:pPr>
            <a:r>
              <a:rPr lang="en-GB" sz="2600" dirty="0" smtClean="0">
                <a:solidFill>
                  <a:srgbClr val="002060"/>
                </a:solidFill>
              </a:rPr>
              <a:t>instructions </a:t>
            </a:r>
            <a:r>
              <a:rPr lang="en-GB" sz="2600" dirty="0">
                <a:solidFill>
                  <a:srgbClr val="002060"/>
                </a:solidFill>
              </a:rPr>
              <a:t>for compliance management </a:t>
            </a:r>
            <a:endParaRPr lang="en-GB" sz="2600" dirty="0" smtClean="0">
              <a:solidFill>
                <a:srgbClr val="002060"/>
              </a:solidFill>
            </a:endParaRPr>
          </a:p>
        </p:txBody>
      </p:sp>
      <p:sp>
        <p:nvSpPr>
          <p:cNvPr id="4" name="CasellaDiTesto 3"/>
          <p:cNvSpPr txBox="1"/>
          <p:nvPr/>
        </p:nvSpPr>
        <p:spPr>
          <a:xfrm>
            <a:off x="914399" y="614149"/>
            <a:ext cx="5609231" cy="707886"/>
          </a:xfrm>
          <a:prstGeom prst="rect">
            <a:avLst/>
          </a:prstGeom>
          <a:noFill/>
          <a:ln>
            <a:solidFill>
              <a:srgbClr val="FF0000"/>
            </a:solidFill>
          </a:ln>
        </p:spPr>
        <p:txBody>
          <a:bodyPr wrap="square" rtlCol="0">
            <a:spAutoFit/>
          </a:bodyPr>
          <a:lstStyle/>
          <a:p>
            <a:r>
              <a:rPr lang="it-IT" sz="2000" b="1" dirty="0" smtClean="0">
                <a:solidFill>
                  <a:srgbClr val="002060"/>
                </a:solidFill>
              </a:rPr>
              <a:t>WP 3 </a:t>
            </a:r>
          </a:p>
          <a:p>
            <a:r>
              <a:rPr lang="it-IT" sz="2000" b="1" dirty="0" smtClean="0">
                <a:solidFill>
                  <a:srgbClr val="002060"/>
                </a:solidFill>
              </a:rPr>
              <a:t>QUALITY PLAN    CSUTE /UIB </a:t>
            </a:r>
            <a:endParaRPr lang="it-IT" sz="2000" b="1" dirty="0">
              <a:solidFill>
                <a:srgbClr val="002060"/>
              </a:solidFill>
            </a:endParaRPr>
          </a:p>
        </p:txBody>
      </p:sp>
    </p:spTree>
    <p:extLst>
      <p:ext uri="{BB962C8B-B14F-4D97-AF65-F5344CB8AC3E}">
        <p14:creationId xmlns:p14="http://schemas.microsoft.com/office/powerpoint/2010/main" val="2413676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3169</TotalTime>
  <Words>1479</Words>
  <Application>Microsoft Office PowerPoint</Application>
  <PresentationFormat>Widescreen</PresentationFormat>
  <Paragraphs>475</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Calibri</vt:lpstr>
      <vt:lpstr>Calibri Light</vt:lpstr>
      <vt:lpstr>Times New Roman</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Università di Bologna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Massimo Bianchi</dc:creator>
  <cp:lastModifiedBy>Massimo Bianchi</cp:lastModifiedBy>
  <cp:revision>33</cp:revision>
  <cp:lastPrinted>2021-02-08T10:15:05Z</cp:lastPrinted>
  <dcterms:created xsi:type="dcterms:W3CDTF">2021-02-04T08:30:50Z</dcterms:created>
  <dcterms:modified xsi:type="dcterms:W3CDTF">2021-02-08T16:27:30Z</dcterms:modified>
</cp:coreProperties>
</file>